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256" r:id="rId2"/>
    <p:sldId id="411" r:id="rId3"/>
    <p:sldId id="415" r:id="rId4"/>
    <p:sldId id="476" r:id="rId5"/>
    <p:sldId id="416" r:id="rId6"/>
    <p:sldId id="475" r:id="rId7"/>
    <p:sldId id="418" r:id="rId8"/>
    <p:sldId id="478" r:id="rId9"/>
    <p:sldId id="468" r:id="rId10"/>
    <p:sldId id="477" r:id="rId11"/>
    <p:sldId id="424" r:id="rId12"/>
    <p:sldId id="469" r:id="rId13"/>
    <p:sldId id="470" r:id="rId14"/>
    <p:sldId id="432" r:id="rId15"/>
    <p:sldId id="471" r:id="rId16"/>
    <p:sldId id="472" r:id="rId17"/>
    <p:sldId id="473" r:id="rId18"/>
    <p:sldId id="474" r:id="rId19"/>
    <p:sldId id="433" r:id="rId20"/>
    <p:sldId id="434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9E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7446" autoAdjust="0"/>
  </p:normalViewPr>
  <p:slideViewPr>
    <p:cSldViewPr snapToGrid="0">
      <p:cViewPr varScale="1">
        <p:scale>
          <a:sx n="157" d="100"/>
          <a:sy n="157" d="100"/>
        </p:scale>
        <p:origin x="156" y="3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1AD1AC-4C04-4224-9FC7-371A41E27B5D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0D4C5E-C194-4A56-8C73-21A9CB9795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326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1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000" b="0">
                <a:latin typeface="다음_Regular" panose="02000603060000000000" pitchFamily="2" charset="-127"/>
                <a:ea typeface="다음_Regular" panose="02000603060000000000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</p:spPr>
        <p:txBody>
          <a:bodyPr/>
          <a:lstStyle>
            <a:lvl1pPr marL="0" indent="0" algn="ctr">
              <a:buNone/>
              <a:defRPr sz="2195"/>
            </a:lvl1pPr>
            <a:lvl2pPr marL="418205" indent="0" algn="ctr">
              <a:buNone/>
              <a:defRPr sz="1829"/>
            </a:lvl2pPr>
            <a:lvl3pPr marL="836410" indent="0" algn="ctr">
              <a:buNone/>
              <a:defRPr sz="1646"/>
            </a:lvl3pPr>
            <a:lvl4pPr marL="1254616" indent="0" algn="ctr">
              <a:buNone/>
              <a:defRPr sz="1464"/>
            </a:lvl4pPr>
            <a:lvl5pPr marL="1672821" indent="0" algn="ctr">
              <a:buNone/>
              <a:defRPr sz="1464"/>
            </a:lvl5pPr>
            <a:lvl6pPr marL="2091026" indent="0" algn="ctr">
              <a:buNone/>
              <a:defRPr sz="1464"/>
            </a:lvl6pPr>
            <a:lvl7pPr marL="2509231" indent="0" algn="ctr">
              <a:buNone/>
              <a:defRPr sz="1464"/>
            </a:lvl7pPr>
            <a:lvl8pPr marL="2927436" indent="0" algn="ctr">
              <a:buNone/>
              <a:defRPr sz="1464"/>
            </a:lvl8pPr>
            <a:lvl9pPr marL="3345642" indent="0" algn="ctr">
              <a:buNone/>
              <a:defRPr sz="1464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978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344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3488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860258"/>
            <a:ext cx="10515600" cy="5316705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다음_Regular" panose="02000603060000000000" pitchFamily="2" charset="-127"/>
                <a:ea typeface="다음_Regular" panose="02000603060000000000" pitchFamily="2" charset="-127"/>
              </a:defRPr>
            </a:lvl1pPr>
            <a:lvl2pPr marL="418205" indent="0">
              <a:buNone/>
              <a:defRPr sz="1200">
                <a:latin typeface="다음_Regular" panose="02000603060000000000" pitchFamily="2" charset="-127"/>
                <a:ea typeface="다음_Regular" panose="02000603060000000000" pitchFamily="2" charset="-127"/>
              </a:defRPr>
            </a:lvl2pPr>
            <a:lvl3pPr>
              <a:defRPr sz="1200">
                <a:latin typeface="다음_Regular" panose="02000603060000000000" pitchFamily="2" charset="-127"/>
                <a:ea typeface="다음_Regular" panose="02000603060000000000" pitchFamily="2" charset="-127"/>
              </a:defRPr>
            </a:lvl3pPr>
            <a:lvl4pPr>
              <a:defRPr sz="1200">
                <a:latin typeface="다음_Regular" panose="02000603060000000000" pitchFamily="2" charset="-127"/>
                <a:ea typeface="다음_Regular" panose="02000603060000000000" pitchFamily="2" charset="-127"/>
              </a:defRPr>
            </a:lvl4pPr>
            <a:lvl5pPr>
              <a:defRPr sz="1200">
                <a:latin typeface="다음_Regular" panose="02000603060000000000" pitchFamily="2" charset="-127"/>
                <a:ea typeface="다음_Regular" panose="02000603060000000000" pitchFamily="2" charset="-127"/>
              </a:defRPr>
            </a:lvl5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34BEA4A-F72E-4DCE-8779-718078BFC218}"/>
              </a:ext>
            </a:extLst>
          </p:cNvPr>
          <p:cNvGrpSpPr/>
          <p:nvPr/>
        </p:nvGrpSpPr>
        <p:grpSpPr>
          <a:xfrm>
            <a:off x="680786" y="324247"/>
            <a:ext cx="11155440" cy="379238"/>
            <a:chOff x="1141092" y="1116335"/>
            <a:chExt cx="11155440" cy="37923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CF78A44F-8FFE-4DC4-958C-7EB5BE28497E}"/>
                </a:ext>
              </a:extLst>
            </p:cNvPr>
            <p:cNvSpPr/>
            <p:nvPr/>
          </p:nvSpPr>
          <p:spPr>
            <a:xfrm>
              <a:off x="1141092" y="1125860"/>
              <a:ext cx="369713" cy="369713"/>
            </a:xfrm>
            <a:prstGeom prst="ellipse">
              <a:avLst/>
            </a:prstGeom>
            <a:solidFill>
              <a:srgbClr val="FFA500"/>
            </a:solidFill>
            <a:ln>
              <a:noFill/>
            </a:ln>
            <a:effectLst>
              <a:outerShdw blurRad="635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평행 사변형 12">
              <a:extLst>
                <a:ext uri="{FF2B5EF4-FFF2-40B4-BE49-F238E27FC236}">
                  <a16:creationId xmlns:a16="http://schemas.microsoft.com/office/drawing/2014/main" id="{34B3A786-936A-4978-9CB4-9F7726F2488B}"/>
                </a:ext>
              </a:extLst>
            </p:cNvPr>
            <p:cNvSpPr/>
            <p:nvPr/>
          </p:nvSpPr>
          <p:spPr>
            <a:xfrm>
              <a:off x="1580368" y="1116335"/>
              <a:ext cx="10716164" cy="369713"/>
            </a:xfrm>
            <a:prstGeom prst="parallelogram">
              <a:avLst>
                <a:gd name="adj" fmla="val 15205"/>
              </a:avLst>
            </a:prstGeom>
            <a:solidFill>
              <a:schemeClr val="bg1"/>
            </a:solidFill>
            <a:ln>
              <a:noFill/>
            </a:ln>
            <a:effectLst>
              <a:outerShdw blurRad="635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6DFF4F0-DC6B-4AD3-8288-8F3357CA142B}"/>
                </a:ext>
              </a:extLst>
            </p:cNvPr>
            <p:cNvSpPr txBox="1"/>
            <p:nvPr/>
          </p:nvSpPr>
          <p:spPr>
            <a:xfrm>
              <a:off x="1150768" y="1135533"/>
              <a:ext cx="350042" cy="35394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700" b="1">
                <a:ln>
                  <a:solidFill>
                    <a:srgbClr val="5F5F5F">
                      <a:alpha val="0"/>
                    </a:srgb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C9F9004-B3FC-4102-9A28-D67C788201BB}"/>
                </a:ext>
              </a:extLst>
            </p:cNvPr>
            <p:cNvSpPr txBox="1"/>
            <p:nvPr/>
          </p:nvSpPr>
          <p:spPr>
            <a:xfrm>
              <a:off x="1663207" y="1147465"/>
              <a:ext cx="10489309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ko-KR" altLang="en-US" sz="1200" b="1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02900" y="365127"/>
            <a:ext cx="10150899" cy="267250"/>
          </a:xfrm>
        </p:spPr>
        <p:txBody>
          <a:bodyPr>
            <a:normAutofit/>
          </a:bodyPr>
          <a:lstStyle>
            <a:lvl1pPr>
              <a:defRPr sz="1200" b="0">
                <a:latin typeface="다음_Regular" panose="02000603060000000000" pitchFamily="2" charset="-127"/>
                <a:ea typeface="다음_Regular" panose="02000603060000000000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920101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5488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195">
                <a:solidFill>
                  <a:schemeClr val="tx1">
                    <a:tint val="75000"/>
                  </a:schemeClr>
                </a:solidFill>
              </a:defRPr>
            </a:lvl1pPr>
            <a:lvl2pPr marL="418205" indent="0">
              <a:buNone/>
              <a:defRPr sz="1829">
                <a:solidFill>
                  <a:schemeClr val="tx1">
                    <a:tint val="75000"/>
                  </a:schemeClr>
                </a:solidFill>
              </a:defRPr>
            </a:lvl2pPr>
            <a:lvl3pPr marL="836410" indent="0">
              <a:buNone/>
              <a:defRPr sz="1646">
                <a:solidFill>
                  <a:schemeClr val="tx1">
                    <a:tint val="75000"/>
                  </a:schemeClr>
                </a:solidFill>
              </a:defRPr>
            </a:lvl3pPr>
            <a:lvl4pPr marL="1254616" indent="0">
              <a:buNone/>
              <a:defRPr sz="1464">
                <a:solidFill>
                  <a:schemeClr val="tx1">
                    <a:tint val="75000"/>
                  </a:schemeClr>
                </a:solidFill>
              </a:defRPr>
            </a:lvl4pPr>
            <a:lvl5pPr marL="1672821" indent="0">
              <a:buNone/>
              <a:defRPr sz="1464">
                <a:solidFill>
                  <a:schemeClr val="tx1">
                    <a:tint val="75000"/>
                  </a:schemeClr>
                </a:solidFill>
              </a:defRPr>
            </a:lvl5pPr>
            <a:lvl6pPr marL="2091026" indent="0">
              <a:buNone/>
              <a:defRPr sz="1464">
                <a:solidFill>
                  <a:schemeClr val="tx1">
                    <a:tint val="75000"/>
                  </a:schemeClr>
                </a:solidFill>
              </a:defRPr>
            </a:lvl6pPr>
            <a:lvl7pPr marL="2509231" indent="0">
              <a:buNone/>
              <a:defRPr sz="1464">
                <a:solidFill>
                  <a:schemeClr val="tx1">
                    <a:tint val="75000"/>
                  </a:schemeClr>
                </a:solidFill>
              </a:defRPr>
            </a:lvl7pPr>
            <a:lvl8pPr marL="2927436" indent="0">
              <a:buNone/>
              <a:defRPr sz="1464">
                <a:solidFill>
                  <a:schemeClr val="tx1">
                    <a:tint val="75000"/>
                  </a:schemeClr>
                </a:solidFill>
              </a:defRPr>
            </a:lvl8pPr>
            <a:lvl9pPr marL="3345642" indent="0">
              <a:buNone/>
              <a:defRPr sz="14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061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792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195" b="1"/>
            </a:lvl1pPr>
            <a:lvl2pPr marL="418205" indent="0">
              <a:buNone/>
              <a:defRPr sz="1829" b="1"/>
            </a:lvl2pPr>
            <a:lvl3pPr marL="836410" indent="0">
              <a:buNone/>
              <a:defRPr sz="1646" b="1"/>
            </a:lvl3pPr>
            <a:lvl4pPr marL="1254616" indent="0">
              <a:buNone/>
              <a:defRPr sz="1464" b="1"/>
            </a:lvl4pPr>
            <a:lvl5pPr marL="1672821" indent="0">
              <a:buNone/>
              <a:defRPr sz="1464" b="1"/>
            </a:lvl5pPr>
            <a:lvl6pPr marL="2091026" indent="0">
              <a:buNone/>
              <a:defRPr sz="1464" b="1"/>
            </a:lvl6pPr>
            <a:lvl7pPr marL="2509231" indent="0">
              <a:buNone/>
              <a:defRPr sz="1464" b="1"/>
            </a:lvl7pPr>
            <a:lvl8pPr marL="2927436" indent="0">
              <a:buNone/>
              <a:defRPr sz="1464" b="1"/>
            </a:lvl8pPr>
            <a:lvl9pPr marL="3345642" indent="0">
              <a:buNone/>
              <a:defRPr sz="1464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195" b="1"/>
            </a:lvl1pPr>
            <a:lvl2pPr marL="418205" indent="0">
              <a:buNone/>
              <a:defRPr sz="1829" b="1"/>
            </a:lvl2pPr>
            <a:lvl3pPr marL="836410" indent="0">
              <a:buNone/>
              <a:defRPr sz="1646" b="1"/>
            </a:lvl3pPr>
            <a:lvl4pPr marL="1254616" indent="0">
              <a:buNone/>
              <a:defRPr sz="1464" b="1"/>
            </a:lvl4pPr>
            <a:lvl5pPr marL="1672821" indent="0">
              <a:buNone/>
              <a:defRPr sz="1464" b="1"/>
            </a:lvl5pPr>
            <a:lvl6pPr marL="2091026" indent="0">
              <a:buNone/>
              <a:defRPr sz="1464" b="1"/>
            </a:lvl6pPr>
            <a:lvl7pPr marL="2509231" indent="0">
              <a:buNone/>
              <a:defRPr sz="1464" b="1"/>
            </a:lvl7pPr>
            <a:lvl8pPr marL="2927436" indent="0">
              <a:buNone/>
              <a:defRPr sz="1464" b="1"/>
            </a:lvl8pPr>
            <a:lvl9pPr marL="3345642" indent="0">
              <a:buNone/>
              <a:defRPr sz="1464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8067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377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02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927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927"/>
            </a:lvl1pPr>
            <a:lvl2pPr>
              <a:defRPr sz="2561"/>
            </a:lvl2pPr>
            <a:lvl3pPr>
              <a:defRPr sz="2195"/>
            </a:lvl3pPr>
            <a:lvl4pPr>
              <a:defRPr sz="1829"/>
            </a:lvl4pPr>
            <a:lvl5pPr>
              <a:defRPr sz="1829"/>
            </a:lvl5pPr>
            <a:lvl6pPr>
              <a:defRPr sz="1829"/>
            </a:lvl6pPr>
            <a:lvl7pPr>
              <a:defRPr sz="1829"/>
            </a:lvl7pPr>
            <a:lvl8pPr>
              <a:defRPr sz="1829"/>
            </a:lvl8pPr>
            <a:lvl9pPr>
              <a:defRPr sz="1829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464"/>
            </a:lvl1pPr>
            <a:lvl2pPr marL="418205" indent="0">
              <a:buNone/>
              <a:defRPr sz="1281"/>
            </a:lvl2pPr>
            <a:lvl3pPr marL="836410" indent="0">
              <a:buNone/>
              <a:defRPr sz="1097"/>
            </a:lvl3pPr>
            <a:lvl4pPr marL="1254616" indent="0">
              <a:buNone/>
              <a:defRPr sz="915"/>
            </a:lvl4pPr>
            <a:lvl5pPr marL="1672821" indent="0">
              <a:buNone/>
              <a:defRPr sz="915"/>
            </a:lvl5pPr>
            <a:lvl6pPr marL="2091026" indent="0">
              <a:buNone/>
              <a:defRPr sz="915"/>
            </a:lvl6pPr>
            <a:lvl7pPr marL="2509231" indent="0">
              <a:buNone/>
              <a:defRPr sz="915"/>
            </a:lvl7pPr>
            <a:lvl8pPr marL="2927436" indent="0">
              <a:buNone/>
              <a:defRPr sz="915"/>
            </a:lvl8pPr>
            <a:lvl9pPr marL="3345642" indent="0">
              <a:buNone/>
              <a:defRPr sz="91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7774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927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927"/>
            </a:lvl1pPr>
            <a:lvl2pPr marL="418205" indent="0">
              <a:buNone/>
              <a:defRPr sz="2561"/>
            </a:lvl2pPr>
            <a:lvl3pPr marL="836410" indent="0">
              <a:buNone/>
              <a:defRPr sz="2195"/>
            </a:lvl3pPr>
            <a:lvl4pPr marL="1254616" indent="0">
              <a:buNone/>
              <a:defRPr sz="1829"/>
            </a:lvl4pPr>
            <a:lvl5pPr marL="1672821" indent="0">
              <a:buNone/>
              <a:defRPr sz="1829"/>
            </a:lvl5pPr>
            <a:lvl6pPr marL="2091026" indent="0">
              <a:buNone/>
              <a:defRPr sz="1829"/>
            </a:lvl6pPr>
            <a:lvl7pPr marL="2509231" indent="0">
              <a:buNone/>
              <a:defRPr sz="1829"/>
            </a:lvl7pPr>
            <a:lvl8pPr marL="2927436" indent="0">
              <a:buNone/>
              <a:defRPr sz="1829"/>
            </a:lvl8pPr>
            <a:lvl9pPr marL="3345642" indent="0">
              <a:buNone/>
              <a:defRPr sz="1829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464"/>
            </a:lvl1pPr>
            <a:lvl2pPr marL="418205" indent="0">
              <a:buNone/>
              <a:defRPr sz="1281"/>
            </a:lvl2pPr>
            <a:lvl3pPr marL="836410" indent="0">
              <a:buNone/>
              <a:defRPr sz="1097"/>
            </a:lvl3pPr>
            <a:lvl4pPr marL="1254616" indent="0">
              <a:buNone/>
              <a:defRPr sz="915"/>
            </a:lvl4pPr>
            <a:lvl5pPr marL="1672821" indent="0">
              <a:buNone/>
              <a:defRPr sz="915"/>
            </a:lvl5pPr>
            <a:lvl6pPr marL="2091026" indent="0">
              <a:buNone/>
              <a:defRPr sz="915"/>
            </a:lvl6pPr>
            <a:lvl7pPr marL="2509231" indent="0">
              <a:buNone/>
              <a:defRPr sz="915"/>
            </a:lvl7pPr>
            <a:lvl8pPr marL="2927436" indent="0">
              <a:buNone/>
              <a:defRPr sz="915"/>
            </a:lvl8pPr>
            <a:lvl9pPr marL="3345642" indent="0">
              <a:buNone/>
              <a:defRPr sz="91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827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21A481-31F6-48C8-91A0-0F3BE331E082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9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AF259-5EC3-4552-974A-3A9930166E59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89248" y="6581197"/>
            <a:ext cx="604484" cy="2764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슬라이드 번호 개체 틀 2"/>
          <p:cNvSpPr txBox="1">
            <a:spLocks/>
          </p:cNvSpPr>
          <p:nvPr/>
        </p:nvSpPr>
        <p:spPr>
          <a:xfrm>
            <a:off x="11042493" y="6581198"/>
            <a:ext cx="845497" cy="324767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1134588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7294" algn="l" defTabSz="1134588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34588" algn="l" defTabSz="1134588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1881" algn="l" defTabSz="1134588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9175" algn="l" defTabSz="1134588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36469" algn="l" defTabSz="1134588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403763" algn="l" defTabSz="1134588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71056" algn="l" defTabSz="1134588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538350" algn="l" defTabSz="1134588" rtl="0" eaLnBrk="1" latinLnBrk="1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03D10570-09B0-4F07-AB80-3A66DA3CC3E2}" type="slidenum">
              <a:rPr lang="ko-KR" altLang="en-US" sz="1451" b="1" i="1" smtClean="0">
                <a:ln>
                  <a:solidFill>
                    <a:srgbClr val="5F5F5F">
                      <a:alpha val="0"/>
                    </a:srgbClr>
                  </a:solidFill>
                </a:ln>
                <a:solidFill>
                  <a:schemeClr val="bg1"/>
                </a:solidFill>
              </a:rPr>
              <a:pPr algn="ctr"/>
              <a:t>‹#›</a:t>
            </a:fld>
            <a:endParaRPr lang="ko-KR" altLang="en-US" sz="1451" b="1" i="1">
              <a:ln>
                <a:solidFill>
                  <a:srgbClr val="5F5F5F">
                    <a:alpha val="0"/>
                  </a:srgbClr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583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36410" rtl="0" eaLnBrk="1" latinLnBrk="1" hangingPunct="1">
        <a:lnSpc>
          <a:spcPct val="90000"/>
        </a:lnSpc>
        <a:spcBef>
          <a:spcPct val="0"/>
        </a:spcBef>
        <a:buNone/>
        <a:defRPr sz="40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9103" indent="-209103" algn="l" defTabSz="836410" rtl="0" eaLnBrk="1" latinLnBrk="1" hangingPunct="1">
        <a:lnSpc>
          <a:spcPct val="90000"/>
        </a:lnSpc>
        <a:spcBef>
          <a:spcPts val="915"/>
        </a:spcBef>
        <a:buFont typeface="Arial" panose="020B0604020202020204" pitchFamily="34" charset="0"/>
        <a:buChar char="•"/>
        <a:defRPr sz="2561" kern="1200">
          <a:solidFill>
            <a:schemeClr val="tx1"/>
          </a:solidFill>
          <a:latin typeface="+mn-lt"/>
          <a:ea typeface="+mn-ea"/>
          <a:cs typeface="+mn-cs"/>
        </a:defRPr>
      </a:lvl1pPr>
      <a:lvl2pPr marL="627308" indent="-209103" algn="l" defTabSz="836410" rtl="0" eaLnBrk="1" latinLnBrk="1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2195" kern="1200">
          <a:solidFill>
            <a:schemeClr val="tx1"/>
          </a:solidFill>
          <a:latin typeface="+mn-lt"/>
          <a:ea typeface="+mn-ea"/>
          <a:cs typeface="+mn-cs"/>
        </a:defRPr>
      </a:lvl2pPr>
      <a:lvl3pPr marL="1045513" indent="-209103" algn="l" defTabSz="836410" rtl="0" eaLnBrk="1" latinLnBrk="1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829" kern="1200">
          <a:solidFill>
            <a:schemeClr val="tx1"/>
          </a:solidFill>
          <a:latin typeface="+mn-lt"/>
          <a:ea typeface="+mn-ea"/>
          <a:cs typeface="+mn-cs"/>
        </a:defRPr>
      </a:lvl3pPr>
      <a:lvl4pPr marL="1463718" indent="-209103" algn="l" defTabSz="836410" rtl="0" eaLnBrk="1" latinLnBrk="1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6" kern="1200">
          <a:solidFill>
            <a:schemeClr val="tx1"/>
          </a:solidFill>
          <a:latin typeface="+mn-lt"/>
          <a:ea typeface="+mn-ea"/>
          <a:cs typeface="+mn-cs"/>
        </a:defRPr>
      </a:lvl4pPr>
      <a:lvl5pPr marL="1881923" indent="-209103" algn="l" defTabSz="836410" rtl="0" eaLnBrk="1" latinLnBrk="1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6" kern="1200">
          <a:solidFill>
            <a:schemeClr val="tx1"/>
          </a:solidFill>
          <a:latin typeface="+mn-lt"/>
          <a:ea typeface="+mn-ea"/>
          <a:cs typeface="+mn-cs"/>
        </a:defRPr>
      </a:lvl5pPr>
      <a:lvl6pPr marL="2300128" indent="-209103" algn="l" defTabSz="836410" rtl="0" eaLnBrk="1" latinLnBrk="1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6" kern="1200">
          <a:solidFill>
            <a:schemeClr val="tx1"/>
          </a:solidFill>
          <a:latin typeface="+mn-lt"/>
          <a:ea typeface="+mn-ea"/>
          <a:cs typeface="+mn-cs"/>
        </a:defRPr>
      </a:lvl6pPr>
      <a:lvl7pPr marL="2718333" indent="-209103" algn="l" defTabSz="836410" rtl="0" eaLnBrk="1" latinLnBrk="1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6" kern="1200">
          <a:solidFill>
            <a:schemeClr val="tx1"/>
          </a:solidFill>
          <a:latin typeface="+mn-lt"/>
          <a:ea typeface="+mn-ea"/>
          <a:cs typeface="+mn-cs"/>
        </a:defRPr>
      </a:lvl7pPr>
      <a:lvl8pPr marL="3136539" indent="-209103" algn="l" defTabSz="836410" rtl="0" eaLnBrk="1" latinLnBrk="1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6" kern="1200">
          <a:solidFill>
            <a:schemeClr val="tx1"/>
          </a:solidFill>
          <a:latin typeface="+mn-lt"/>
          <a:ea typeface="+mn-ea"/>
          <a:cs typeface="+mn-cs"/>
        </a:defRPr>
      </a:lvl8pPr>
      <a:lvl9pPr marL="3554744" indent="-209103" algn="l" defTabSz="836410" rtl="0" eaLnBrk="1" latinLnBrk="1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6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836410" rtl="0" eaLnBrk="1" latinLnBrk="1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1pPr>
      <a:lvl2pPr marL="418205" algn="l" defTabSz="836410" rtl="0" eaLnBrk="1" latinLnBrk="1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2pPr>
      <a:lvl3pPr marL="836410" algn="l" defTabSz="836410" rtl="0" eaLnBrk="1" latinLnBrk="1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3pPr>
      <a:lvl4pPr marL="1254616" algn="l" defTabSz="836410" rtl="0" eaLnBrk="1" latinLnBrk="1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4pPr>
      <a:lvl5pPr marL="1672821" algn="l" defTabSz="836410" rtl="0" eaLnBrk="1" latinLnBrk="1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5pPr>
      <a:lvl6pPr marL="2091026" algn="l" defTabSz="836410" rtl="0" eaLnBrk="1" latinLnBrk="1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6pPr>
      <a:lvl7pPr marL="2509231" algn="l" defTabSz="836410" rtl="0" eaLnBrk="1" latinLnBrk="1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7pPr>
      <a:lvl8pPr marL="2927436" algn="l" defTabSz="836410" rtl="0" eaLnBrk="1" latinLnBrk="1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8pPr>
      <a:lvl9pPr marL="3345642" algn="l" defTabSz="836410" rtl="0" eaLnBrk="1" latinLnBrk="1" hangingPunct="1">
        <a:defRPr sz="16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redmine/issues/10670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C763075C-913A-4696-B4A6-DCAF899AD1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122363"/>
            <a:ext cx="9144000" cy="2387600"/>
          </a:xfrm>
        </p:spPr>
        <p:txBody>
          <a:bodyPr/>
          <a:lstStyle/>
          <a:p>
            <a:r>
              <a:rPr lang="ko-KR" altLang="en-US" dirty="0"/>
              <a:t>서브스토리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59C7AB0A-50DB-458A-89D5-53644BD01C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/>
              <a:t>크라우</a:t>
            </a:r>
            <a:r>
              <a:rPr lang="ko-KR" altLang="en-US" dirty="0"/>
              <a:t> 캐릭터 스토리 </a:t>
            </a:r>
            <a:r>
              <a:rPr lang="en-US" altLang="ko-KR" dirty="0"/>
              <a:t>: </a:t>
            </a:r>
            <a:r>
              <a:rPr lang="ko-KR" altLang="en-US" dirty="0"/>
              <a:t>내 기사님이 </a:t>
            </a:r>
            <a:r>
              <a:rPr lang="ko-KR" altLang="en-US" dirty="0" err="1"/>
              <a:t>이럴리없어</a:t>
            </a:r>
            <a:r>
              <a:rPr lang="en-US" altLang="ko-K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994261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BD0AF9E9-AD43-4C45-A554-9326C73E0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664" y="860258"/>
            <a:ext cx="5620512" cy="531670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/>
              <a:t>스테이지 입장 조건</a:t>
            </a:r>
            <a:r>
              <a:rPr lang="en-US" altLang="ko-KR"/>
              <a:t>	</a:t>
            </a:r>
          </a:p>
          <a:p>
            <a:pPr>
              <a:lnSpc>
                <a:spcPct val="150000"/>
              </a:lnSpc>
            </a:pPr>
            <a:r>
              <a:rPr lang="ko-KR" altLang="en-US"/>
              <a:t>스테이지 입장 조건으로</a:t>
            </a:r>
            <a:br>
              <a:rPr lang="en-US" altLang="ko-KR"/>
            </a:br>
            <a:r>
              <a:rPr lang="ko-KR" altLang="en-US"/>
              <a:t>서브 스토리의 퀘스트 클리어와 서브 스토리의 업적 클리어가 추가됩니다</a:t>
            </a:r>
            <a:r>
              <a:rPr lang="en-US" altLang="ko-KR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/>
              <a:t>기능 기획서는 우측 이미지를 참고 부탁드립니다</a:t>
            </a:r>
            <a:r>
              <a:rPr lang="en-US" altLang="ko-KR"/>
              <a:t>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CF4ECCC-653A-4D39-AD36-F486F861D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컨텐츠 구성 </a:t>
            </a:r>
            <a:r>
              <a:rPr lang="en-US" altLang="ko-KR"/>
              <a:t>: </a:t>
            </a:r>
            <a:r>
              <a:rPr lang="ko-KR" altLang="en-US"/>
              <a:t>스테이지 입장 조건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BEE440C-5B3C-4333-B2E9-E1EA82CFE4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5230339"/>
              </p:ext>
            </p:extLst>
          </p:nvPr>
        </p:nvGraphicFramePr>
        <p:xfrm>
          <a:off x="164592" y="2308733"/>
          <a:ext cx="6492242" cy="43513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86918">
                  <a:extLst>
                    <a:ext uri="{9D8B030D-6E8A-4147-A177-3AD203B41FA5}">
                      <a16:colId xmlns:a16="http://schemas.microsoft.com/office/drawing/2014/main" val="3686358386"/>
                    </a:ext>
                  </a:extLst>
                </a:gridCol>
                <a:gridCol w="486918">
                  <a:extLst>
                    <a:ext uri="{9D8B030D-6E8A-4147-A177-3AD203B41FA5}">
                      <a16:colId xmlns:a16="http://schemas.microsoft.com/office/drawing/2014/main" val="2193676187"/>
                    </a:ext>
                  </a:extLst>
                </a:gridCol>
                <a:gridCol w="861060">
                  <a:extLst>
                    <a:ext uri="{9D8B030D-6E8A-4147-A177-3AD203B41FA5}">
                      <a16:colId xmlns:a16="http://schemas.microsoft.com/office/drawing/2014/main" val="2255084064"/>
                    </a:ext>
                  </a:extLst>
                </a:gridCol>
                <a:gridCol w="2141602">
                  <a:extLst>
                    <a:ext uri="{9D8B030D-6E8A-4147-A177-3AD203B41FA5}">
                      <a16:colId xmlns:a16="http://schemas.microsoft.com/office/drawing/2014/main" val="2365130745"/>
                    </a:ext>
                  </a:extLst>
                </a:gridCol>
                <a:gridCol w="2515744">
                  <a:extLst>
                    <a:ext uri="{9D8B030D-6E8A-4147-A177-3AD203B41FA5}">
                      <a16:colId xmlns:a16="http://schemas.microsoft.com/office/drawing/2014/main" val="2096754665"/>
                    </a:ext>
                  </a:extLst>
                </a:gridCol>
              </a:tblGrid>
              <a:tr h="18418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스테이지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map id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스테이지명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입장 조건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1368540489"/>
                  </a:ext>
                </a:extLst>
              </a:tr>
              <a:tr h="18418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717095"/>
                  </a:ext>
                </a:extLst>
              </a:tr>
              <a:tr h="189939">
                <a:tc rowSpan="10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일반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v1070a001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1. </a:t>
                      </a:r>
                      <a:r>
                        <a:rPr lang="ko-KR" altLang="en-US" sz="700" u="none" strike="noStrike">
                          <a:effectLst/>
                        </a:rPr>
                        <a:t>조각구름 협곡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3635604265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v1070a002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2.  </a:t>
                      </a:r>
                      <a:r>
                        <a:rPr lang="ko-KR" altLang="en-US" sz="700" u="none" strike="noStrike">
                          <a:effectLst/>
                        </a:rPr>
                        <a:t>청록나무 숲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스테이지를 클리어 하고 </a:t>
                      </a:r>
                      <a:r>
                        <a:rPr lang="en-US" altLang="ko-KR" sz="700" u="none" strike="noStrike">
                          <a:effectLst/>
                        </a:rPr>
                        <a:t>'</a:t>
                      </a:r>
                      <a:r>
                        <a:rPr lang="ko-KR" altLang="en-US" sz="700" u="none" strike="noStrike">
                          <a:effectLst/>
                        </a:rPr>
                        <a:t>조각구름 협곡</a:t>
                      </a:r>
                      <a:r>
                        <a:rPr lang="en-US" altLang="ko-KR" sz="700" u="none" strike="noStrike">
                          <a:effectLst/>
                        </a:rPr>
                        <a:t>' </a:t>
                      </a:r>
                      <a:r>
                        <a:rPr lang="ko-KR" altLang="en-US" sz="700" u="none" strike="noStrike">
                          <a:effectLst/>
                        </a:rPr>
                        <a:t>퀘스트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1722087219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v1070a003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3.  </a:t>
                      </a:r>
                      <a:r>
                        <a:rPr lang="ko-KR" altLang="en-US" sz="700" u="none" strike="noStrike">
                          <a:effectLst/>
                        </a:rPr>
                        <a:t>말발굽 평원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스테이지를 클리어 하고 </a:t>
                      </a:r>
                      <a:r>
                        <a:rPr lang="en-US" altLang="ko-KR" sz="700" u="none" strike="noStrike">
                          <a:effectLst/>
                        </a:rPr>
                        <a:t>'</a:t>
                      </a:r>
                      <a:r>
                        <a:rPr lang="ko-KR" altLang="en-US" sz="700" u="none" strike="noStrike">
                          <a:effectLst/>
                        </a:rPr>
                        <a:t>청록나무 숲</a:t>
                      </a:r>
                      <a:r>
                        <a:rPr lang="en-US" altLang="ko-KR" sz="700" u="none" strike="noStrike">
                          <a:effectLst/>
                        </a:rPr>
                        <a:t>' </a:t>
                      </a:r>
                      <a:r>
                        <a:rPr lang="ko-KR" altLang="en-US" sz="700" u="none" strike="noStrike">
                          <a:effectLst/>
                        </a:rPr>
                        <a:t>퀘스트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1726686220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v1070a004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4. </a:t>
                      </a:r>
                      <a:r>
                        <a:rPr lang="ko-KR" altLang="en-US" sz="700" u="none" strike="noStrike">
                          <a:effectLst/>
                        </a:rPr>
                        <a:t>장미사도회 회랑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스테이지를 클리어 하고 </a:t>
                      </a:r>
                      <a:r>
                        <a:rPr lang="en-US" altLang="ko-KR" sz="700" u="none" strike="noStrike">
                          <a:effectLst/>
                        </a:rPr>
                        <a:t>'</a:t>
                      </a:r>
                      <a:r>
                        <a:rPr lang="ko-KR" altLang="en-US" sz="700" u="none" strike="noStrike">
                          <a:effectLst/>
                        </a:rPr>
                        <a:t>말발굽 평원</a:t>
                      </a:r>
                      <a:r>
                        <a:rPr lang="en-US" altLang="ko-KR" sz="700" u="none" strike="noStrike">
                          <a:effectLst/>
                        </a:rPr>
                        <a:t>' </a:t>
                      </a:r>
                      <a:r>
                        <a:rPr lang="ko-KR" altLang="en-US" sz="700" u="none" strike="noStrike">
                          <a:effectLst/>
                        </a:rPr>
                        <a:t>퀘스트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991877952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v1070a005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5. </a:t>
                      </a:r>
                      <a:r>
                        <a:rPr lang="ko-KR" altLang="en-US" sz="700" u="none" strike="noStrike">
                          <a:effectLst/>
                        </a:rPr>
                        <a:t>긴꼬리딱새 숲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스테이지를 클리어 하고 </a:t>
                      </a:r>
                      <a:r>
                        <a:rPr lang="en-US" altLang="ko-KR" sz="700" u="none" strike="noStrike">
                          <a:effectLst/>
                        </a:rPr>
                        <a:t>'</a:t>
                      </a:r>
                      <a:r>
                        <a:rPr lang="ko-KR" altLang="en-US" sz="700" u="none" strike="noStrike">
                          <a:effectLst/>
                        </a:rPr>
                        <a:t>장미사도회 회랑</a:t>
                      </a:r>
                      <a:r>
                        <a:rPr lang="en-US" altLang="ko-KR" sz="700" u="none" strike="noStrike">
                          <a:effectLst/>
                        </a:rPr>
                        <a:t>' </a:t>
                      </a:r>
                      <a:r>
                        <a:rPr lang="ko-KR" altLang="en-US" sz="700" u="none" strike="noStrike">
                          <a:effectLst/>
                        </a:rPr>
                        <a:t>퀘스트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183589284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v1070a006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6. </a:t>
                      </a:r>
                      <a:r>
                        <a:rPr lang="ko-KR" altLang="en-US" sz="700" u="none" strike="noStrike">
                          <a:effectLst/>
                        </a:rPr>
                        <a:t>제비나무 벌판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스테이지를 클리어 하고 </a:t>
                      </a:r>
                      <a:r>
                        <a:rPr lang="en-US" altLang="ko-KR" sz="700" u="none" strike="noStrike">
                          <a:effectLst/>
                        </a:rPr>
                        <a:t>'</a:t>
                      </a:r>
                      <a:r>
                        <a:rPr lang="ko-KR" altLang="en-US" sz="700" u="none" strike="noStrike">
                          <a:effectLst/>
                        </a:rPr>
                        <a:t>긴꼬리딱새 숲</a:t>
                      </a:r>
                      <a:r>
                        <a:rPr lang="en-US" altLang="ko-KR" sz="700" u="none" strike="noStrike">
                          <a:effectLst/>
                        </a:rPr>
                        <a:t>' </a:t>
                      </a:r>
                      <a:r>
                        <a:rPr lang="ko-KR" altLang="en-US" sz="700" u="none" strike="noStrike">
                          <a:effectLst/>
                        </a:rPr>
                        <a:t>퀘스트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264110796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v1070a007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7. </a:t>
                      </a:r>
                      <a:r>
                        <a:rPr lang="ko-KR" altLang="en-US" sz="700" u="none" strike="noStrike">
                          <a:effectLst/>
                        </a:rPr>
                        <a:t>방울소리 평원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스테이지를 클리어 하고 </a:t>
                      </a:r>
                      <a:r>
                        <a:rPr lang="en-US" altLang="ko-KR" sz="700" u="none" strike="noStrike">
                          <a:effectLst/>
                        </a:rPr>
                        <a:t>'</a:t>
                      </a:r>
                      <a:r>
                        <a:rPr lang="ko-KR" altLang="en-US" sz="700" u="none" strike="noStrike">
                          <a:effectLst/>
                        </a:rPr>
                        <a:t>제비나비 벌판</a:t>
                      </a:r>
                      <a:r>
                        <a:rPr lang="en-US" altLang="ko-KR" sz="700" u="none" strike="noStrike">
                          <a:effectLst/>
                        </a:rPr>
                        <a:t>' </a:t>
                      </a:r>
                      <a:r>
                        <a:rPr lang="ko-KR" altLang="en-US" sz="700" u="none" strike="noStrike">
                          <a:effectLst/>
                        </a:rPr>
                        <a:t>퀘스트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1201775720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v1070a008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8. </a:t>
                      </a:r>
                      <a:r>
                        <a:rPr lang="ko-KR" altLang="en-US" sz="700" u="none" strike="noStrike">
                          <a:effectLst/>
                        </a:rPr>
                        <a:t>잔물결 초원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스테이지를 클리어 하고 </a:t>
                      </a:r>
                      <a:r>
                        <a:rPr lang="en-US" altLang="ko-KR" sz="700" u="none" strike="noStrike">
                          <a:effectLst/>
                        </a:rPr>
                        <a:t>'</a:t>
                      </a:r>
                      <a:r>
                        <a:rPr lang="ko-KR" altLang="en-US" sz="700" u="none" strike="noStrike">
                          <a:effectLst/>
                        </a:rPr>
                        <a:t>방울소리 평원</a:t>
                      </a:r>
                      <a:r>
                        <a:rPr lang="en-US" altLang="ko-KR" sz="700" u="none" strike="noStrike">
                          <a:effectLst/>
                        </a:rPr>
                        <a:t>' </a:t>
                      </a:r>
                      <a:r>
                        <a:rPr lang="ko-KR" altLang="en-US" sz="700" u="none" strike="noStrike">
                          <a:effectLst/>
                        </a:rPr>
                        <a:t>퀘스트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974662951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v1070a009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9. </a:t>
                      </a:r>
                      <a:r>
                        <a:rPr lang="ko-KR" altLang="en-US" sz="700" u="none" strike="noStrike">
                          <a:effectLst/>
                        </a:rPr>
                        <a:t>맹세의 평원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스테이지를 클리어 하고 </a:t>
                      </a:r>
                      <a:r>
                        <a:rPr lang="en-US" altLang="ko-KR" sz="700" u="none" strike="noStrike">
                          <a:effectLst/>
                        </a:rPr>
                        <a:t>'</a:t>
                      </a:r>
                      <a:r>
                        <a:rPr lang="ko-KR" altLang="en-US" sz="700" u="none" strike="noStrike">
                          <a:effectLst/>
                        </a:rPr>
                        <a:t>잔물결 초원</a:t>
                      </a:r>
                      <a:r>
                        <a:rPr lang="en-US" altLang="ko-KR" sz="700" u="none" strike="noStrike">
                          <a:effectLst/>
                        </a:rPr>
                        <a:t>' </a:t>
                      </a:r>
                      <a:r>
                        <a:rPr lang="ko-KR" altLang="en-US" sz="700" u="none" strike="noStrike">
                          <a:effectLst/>
                        </a:rPr>
                        <a:t>퀘스트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1090926249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10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v1070a010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10. </a:t>
                      </a:r>
                      <a:r>
                        <a:rPr lang="ko-KR" altLang="en-US" sz="700" u="none" strike="noStrike">
                          <a:effectLst/>
                        </a:rPr>
                        <a:t>별그림자 오솔길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스테이지를 클리어 하고 </a:t>
                      </a:r>
                      <a:r>
                        <a:rPr lang="en-US" altLang="ko-KR" sz="700" u="none" strike="noStrike">
                          <a:effectLst/>
                        </a:rPr>
                        <a:t>'</a:t>
                      </a:r>
                      <a:r>
                        <a:rPr lang="ko-KR" altLang="en-US" sz="700" u="none" strike="noStrike">
                          <a:effectLst/>
                        </a:rPr>
                        <a:t>맹세의 평원</a:t>
                      </a:r>
                      <a:r>
                        <a:rPr lang="en-US" altLang="ko-KR" sz="700" u="none" strike="noStrike">
                          <a:effectLst/>
                        </a:rPr>
                        <a:t>' </a:t>
                      </a:r>
                      <a:r>
                        <a:rPr lang="ko-KR" altLang="en-US" sz="700" u="none" strike="noStrike">
                          <a:effectLst/>
                        </a:rPr>
                        <a:t>퀘스트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2351458182"/>
                  </a:ext>
                </a:extLst>
              </a:tr>
              <a:tr h="184184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8292658"/>
                  </a:ext>
                </a:extLst>
              </a:tr>
              <a:tr h="189939">
                <a:tc rowSpan="10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월드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wrd_v1070a001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1. </a:t>
                      </a:r>
                      <a:r>
                        <a:rPr lang="ko-KR" altLang="en-US" sz="700" u="none" strike="noStrike">
                          <a:effectLst/>
                        </a:rPr>
                        <a:t>조각구름 협곡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일반 난이도 </a:t>
                      </a:r>
                      <a:r>
                        <a:rPr lang="en-US" altLang="ko-KR" sz="700" u="none" strike="noStrike">
                          <a:effectLst/>
                        </a:rPr>
                        <a:t>'10. </a:t>
                      </a:r>
                      <a:r>
                        <a:rPr lang="ko-KR" altLang="en-US" sz="700" u="none" strike="noStrike">
                          <a:effectLst/>
                        </a:rPr>
                        <a:t>별그림자 오솔길</a:t>
                      </a:r>
                      <a:r>
                        <a:rPr lang="en-US" altLang="ko-KR" sz="700" u="none" strike="noStrike">
                          <a:effectLst/>
                        </a:rPr>
                        <a:t>' </a:t>
                      </a:r>
                      <a:r>
                        <a:rPr lang="ko-KR" altLang="en-US" sz="700" u="none" strike="noStrike">
                          <a:effectLst/>
                        </a:rPr>
                        <a:t>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888578111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wrd_v1070a002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2.  </a:t>
                      </a:r>
                      <a:r>
                        <a:rPr lang="ko-KR" altLang="en-US" sz="700" u="none" strike="noStrike">
                          <a:effectLst/>
                        </a:rPr>
                        <a:t>청록나무 숲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1356675489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wrd_v1070a003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3.  </a:t>
                      </a:r>
                      <a:r>
                        <a:rPr lang="ko-KR" altLang="en-US" sz="700" u="none" strike="noStrike">
                          <a:effectLst/>
                        </a:rPr>
                        <a:t>말발굽 평원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7216208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wrd_v1070a004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4. </a:t>
                      </a:r>
                      <a:r>
                        <a:rPr lang="ko-KR" altLang="en-US" sz="700" u="none" strike="noStrike">
                          <a:effectLst/>
                        </a:rPr>
                        <a:t>장미사도회 회랑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3268130933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wrd_v1070a005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5. </a:t>
                      </a:r>
                      <a:r>
                        <a:rPr lang="ko-KR" altLang="en-US" sz="700" u="none" strike="noStrike">
                          <a:effectLst/>
                        </a:rPr>
                        <a:t>긴꼬리딱새 숲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3738644555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wrd_v1070a006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6. </a:t>
                      </a:r>
                      <a:r>
                        <a:rPr lang="ko-KR" altLang="en-US" sz="700" u="none" strike="noStrike">
                          <a:effectLst/>
                        </a:rPr>
                        <a:t>제비나무 벌판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822091173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wrd_v1070a007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7. </a:t>
                      </a:r>
                      <a:r>
                        <a:rPr lang="ko-KR" altLang="en-US" sz="700" u="none" strike="noStrike">
                          <a:effectLst/>
                        </a:rPr>
                        <a:t>방울소리 평원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1610533387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wrd_v1070a008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8. </a:t>
                      </a:r>
                      <a:r>
                        <a:rPr lang="ko-KR" altLang="en-US" sz="700" u="none" strike="noStrike">
                          <a:effectLst/>
                        </a:rPr>
                        <a:t>잔물결 초원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1521897073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wrd_v1070a009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9. </a:t>
                      </a:r>
                      <a:r>
                        <a:rPr lang="ko-KR" altLang="en-US" sz="700" u="none" strike="noStrike">
                          <a:effectLst/>
                        </a:rPr>
                        <a:t>맹세의 평원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2106735835"/>
                  </a:ext>
                </a:extLst>
              </a:tr>
              <a:tr h="1899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10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wrd_v1070a010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u="none" strike="noStrike">
                          <a:effectLst/>
                        </a:rPr>
                        <a:t>10. </a:t>
                      </a:r>
                      <a:r>
                        <a:rPr lang="ko-KR" altLang="en-US" sz="700" u="none" strike="noStrike">
                          <a:effectLst/>
                        </a:rPr>
                        <a:t>별그림자 오솔길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u="none" strike="noStrike">
                          <a:effectLst/>
                        </a:rPr>
                        <a:t>이전 스테이지 클리어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56" marR="5756" marT="5756" marB="0" anchor="ctr"/>
                </a:tc>
                <a:extLst>
                  <a:ext uri="{0D108BD9-81ED-4DB2-BD59-A6C34878D82A}">
                    <a16:rowId xmlns:a16="http://schemas.microsoft.com/office/drawing/2014/main" val="2154998952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C556C1FC-601A-44B7-AE1A-168BD4D8B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104" y="994370"/>
            <a:ext cx="5356839" cy="474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673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0259"/>
            <a:ext cx="8519556" cy="165739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스테이지 미션 구성</a:t>
            </a:r>
            <a:r>
              <a:rPr lang="en-US" altLang="ko-KR" dirty="0"/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스토리에 대응하는 </a:t>
            </a:r>
            <a:r>
              <a:rPr lang="en-US" altLang="ko-KR" dirty="0"/>
              <a:t>4</a:t>
            </a:r>
            <a:r>
              <a:rPr lang="ko-KR" altLang="en-US" dirty="0"/>
              <a:t>개 스테이지</a:t>
            </a:r>
            <a:r>
              <a:rPr lang="en-US" altLang="ko-KR" dirty="0"/>
              <a:t>(1, 4, 7, 10)</a:t>
            </a:r>
            <a:r>
              <a:rPr lang="ko-KR" altLang="en-US" dirty="0"/>
              <a:t>에 각각 </a:t>
            </a:r>
            <a:r>
              <a:rPr lang="en-US" altLang="ko-KR" dirty="0"/>
              <a:t>3</a:t>
            </a:r>
            <a:r>
              <a:rPr lang="ko-KR" altLang="en-US" dirty="0"/>
              <a:t>개 미션 대응합니다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스테이지 미션은 주인공인 </a:t>
            </a:r>
            <a:r>
              <a:rPr lang="ko-KR" altLang="en-US" dirty="0" err="1"/>
              <a:t>크라우</a:t>
            </a:r>
            <a:r>
              <a:rPr lang="en-US" altLang="ko-KR" dirty="0"/>
              <a:t>(</a:t>
            </a:r>
            <a:r>
              <a:rPr lang="ko-KR" altLang="en-US" dirty="0"/>
              <a:t>냉기속성 기사</a:t>
            </a:r>
            <a:r>
              <a:rPr lang="en-US" altLang="ko-KR" dirty="0"/>
              <a:t>)</a:t>
            </a:r>
            <a:r>
              <a:rPr lang="ko-KR" altLang="en-US" dirty="0"/>
              <a:t>를 포함하면 모두 클리어할 수 있도록 구성합니다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스토리에 대응하지 않는 나머지 </a:t>
            </a:r>
            <a:r>
              <a:rPr lang="en-US" altLang="ko-KR" dirty="0"/>
              <a:t>6</a:t>
            </a:r>
            <a:r>
              <a:rPr lang="ko-KR" altLang="en-US" dirty="0"/>
              <a:t>개 스테이지에는 스테이지 미션이 없습니다</a:t>
            </a:r>
            <a:r>
              <a:rPr lang="en-US" altLang="ko-KR" dirty="0"/>
              <a:t>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스테이지 미션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8E3C63D-30DF-4586-9531-B756E5DA70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667073"/>
              </p:ext>
            </p:extLst>
          </p:nvPr>
        </p:nvGraphicFramePr>
        <p:xfrm>
          <a:off x="1126701" y="2582708"/>
          <a:ext cx="8063161" cy="1247938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219037">
                  <a:extLst>
                    <a:ext uri="{9D8B030D-6E8A-4147-A177-3AD203B41FA5}">
                      <a16:colId xmlns:a16="http://schemas.microsoft.com/office/drawing/2014/main" val="2460389201"/>
                    </a:ext>
                  </a:extLst>
                </a:gridCol>
                <a:gridCol w="2335530">
                  <a:extLst>
                    <a:ext uri="{9D8B030D-6E8A-4147-A177-3AD203B41FA5}">
                      <a16:colId xmlns:a16="http://schemas.microsoft.com/office/drawing/2014/main" val="767003239"/>
                    </a:ext>
                  </a:extLst>
                </a:gridCol>
                <a:gridCol w="2335530">
                  <a:extLst>
                    <a:ext uri="{9D8B030D-6E8A-4147-A177-3AD203B41FA5}">
                      <a16:colId xmlns:a16="http://schemas.microsoft.com/office/drawing/2014/main" val="1197932854"/>
                    </a:ext>
                  </a:extLst>
                </a:gridCol>
                <a:gridCol w="2173064">
                  <a:extLst>
                    <a:ext uri="{9D8B030D-6E8A-4147-A177-3AD203B41FA5}">
                      <a16:colId xmlns:a16="http://schemas.microsoft.com/office/drawing/2014/main" val="164510933"/>
                    </a:ext>
                  </a:extLst>
                </a:gridCol>
              </a:tblGrid>
              <a:tr h="30293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미션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일반 스테이지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월드 스테이지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보상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719820"/>
                  </a:ext>
                </a:extLst>
              </a:tr>
              <a:tr h="33914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미션 </a:t>
                      </a:r>
                      <a:r>
                        <a:rPr lang="en-US" altLang="ko-KR" sz="1200" dirty="0"/>
                        <a:t>1. 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지역 최초 클리어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지역 최초 클리어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하늘석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7234236"/>
                  </a:ext>
                </a:extLst>
              </a:tr>
              <a:tr h="30293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미션 </a:t>
                      </a:r>
                      <a:r>
                        <a:rPr lang="en-US" altLang="ko-KR" sz="1200" dirty="0"/>
                        <a:t>2. 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83641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냉기속성 영웅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명 파티 편성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83641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냉기속성 영웅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명 파티 편성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하늘석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5162065"/>
                  </a:ext>
                </a:extLst>
              </a:tr>
              <a:tr h="30293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미션 </a:t>
                      </a:r>
                      <a:r>
                        <a:rPr lang="en-US" altLang="ko-KR" sz="1200" dirty="0"/>
                        <a:t>3.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기사 직업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명 파티 편성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기사 직업 </a:t>
                      </a:r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명 파티 편성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하늘석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4417997"/>
                  </a:ext>
                </a:extLst>
              </a:tr>
            </a:tbl>
          </a:graphicData>
        </a:graphic>
      </p:graphicFrame>
      <p:sp>
        <p:nvSpPr>
          <p:cNvPr id="5" name="내용 개체 틀 1">
            <a:extLst>
              <a:ext uri="{FF2B5EF4-FFF2-40B4-BE49-F238E27FC236}">
                <a16:creationId xmlns:a16="http://schemas.microsoft.com/office/drawing/2014/main" id="{FB84217E-313B-40AE-A352-79063920AF2F}"/>
              </a:ext>
            </a:extLst>
          </p:cNvPr>
          <p:cNvSpPr txBox="1">
            <a:spLocks/>
          </p:cNvSpPr>
          <p:nvPr/>
        </p:nvSpPr>
        <p:spPr>
          <a:xfrm>
            <a:off x="838200" y="4385014"/>
            <a:ext cx="8846127" cy="2451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836410" rtl="0" eaLnBrk="1" latinLnBrk="1" hangingPunct="1">
              <a:lnSpc>
                <a:spcPct val="90000"/>
              </a:lnSpc>
              <a:spcBef>
                <a:spcPts val="91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1pPr>
            <a:lvl2pPr marL="418205" indent="0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2pPr>
            <a:lvl3pPr marL="104551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3pPr>
            <a:lvl4pPr marL="1463718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4pPr>
            <a:lvl5pPr marL="188192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5pPr>
            <a:lvl6pPr marL="2300128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1833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36539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54744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b="1" dirty="0"/>
              <a:t>지역 보상 구성</a:t>
            </a:r>
            <a:r>
              <a:rPr lang="en-US" altLang="ko-KR" dirty="0"/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스테이지 미션이 일반</a:t>
            </a:r>
            <a:r>
              <a:rPr lang="en-US" altLang="ko-KR" dirty="0"/>
              <a:t>/</a:t>
            </a:r>
            <a:r>
              <a:rPr lang="ko-KR" altLang="en-US" dirty="0"/>
              <a:t>월드 공통으로 </a:t>
            </a:r>
            <a:r>
              <a:rPr lang="en-US" altLang="ko-KR" dirty="0"/>
              <a:t>3 X 4 = 12 </a:t>
            </a:r>
            <a:r>
              <a:rPr lang="ko-KR" altLang="en-US" dirty="0"/>
              <a:t>개로 구성되어 있기 때문에</a:t>
            </a:r>
            <a:r>
              <a:rPr lang="en-US" altLang="ko-KR" dirty="0"/>
              <a:t>, </a:t>
            </a:r>
            <a:r>
              <a:rPr lang="ko-KR" altLang="en-US" dirty="0"/>
              <a:t>지역 보상 단계 역시 동일하게 설정됩니다</a:t>
            </a:r>
            <a:r>
              <a:rPr lang="en-US" altLang="ko-KR" dirty="0"/>
              <a:t>.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4056770-B847-4FA7-A425-333EFF3253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1715566"/>
              </p:ext>
            </p:extLst>
          </p:nvPr>
        </p:nvGraphicFramePr>
        <p:xfrm>
          <a:off x="1126701" y="5206999"/>
          <a:ext cx="6787020" cy="1229428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453553">
                  <a:extLst>
                    <a:ext uri="{9D8B030D-6E8A-4147-A177-3AD203B41FA5}">
                      <a16:colId xmlns:a16="http://schemas.microsoft.com/office/drawing/2014/main" val="2460389201"/>
                    </a:ext>
                  </a:extLst>
                </a:gridCol>
                <a:gridCol w="2900680">
                  <a:extLst>
                    <a:ext uri="{9D8B030D-6E8A-4147-A177-3AD203B41FA5}">
                      <a16:colId xmlns:a16="http://schemas.microsoft.com/office/drawing/2014/main" val="767003239"/>
                    </a:ext>
                  </a:extLst>
                </a:gridCol>
                <a:gridCol w="2432787">
                  <a:extLst>
                    <a:ext uri="{9D8B030D-6E8A-4147-A177-3AD203B41FA5}">
                      <a16:colId xmlns:a16="http://schemas.microsoft.com/office/drawing/2014/main" val="2931005780"/>
                    </a:ext>
                  </a:extLst>
                </a:gridCol>
              </a:tblGrid>
              <a:tr h="30735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지역 보상 단계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719820"/>
                  </a:ext>
                </a:extLst>
              </a:tr>
              <a:tr h="3073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단계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이제라 지역 별 수집 </a:t>
                      </a:r>
                      <a:r>
                        <a:rPr lang="en-US" altLang="ko-KR" sz="1200" dirty="0"/>
                        <a:t>(3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골드 </a:t>
                      </a:r>
                      <a:r>
                        <a:rPr lang="en-US" altLang="ko-KR" sz="1200" dirty="0"/>
                        <a:t>50,000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234236"/>
                  </a:ext>
                </a:extLst>
              </a:tr>
              <a:tr h="3073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단계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이제라 지역 별 수집 </a:t>
                      </a:r>
                      <a:r>
                        <a:rPr lang="en-US" altLang="ko-KR" sz="1200" dirty="0"/>
                        <a:t>(9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로자리오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90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162065"/>
                  </a:ext>
                </a:extLst>
              </a:tr>
              <a:tr h="3073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단계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이제라 지역 별 수집 </a:t>
                      </a:r>
                      <a:r>
                        <a:rPr lang="en-US" altLang="ko-KR" sz="1200" dirty="0"/>
                        <a:t>(12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하늘석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30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417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7157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 dirty="0"/>
              <a:t>업적 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 err="1"/>
              <a:t>크라우</a:t>
            </a:r>
            <a:r>
              <a:rPr lang="ko-KR" altLang="en-US" dirty="0"/>
              <a:t> 서브 스토리부터</a:t>
            </a:r>
            <a:r>
              <a:rPr lang="en-US" altLang="ko-KR" dirty="0"/>
              <a:t> </a:t>
            </a:r>
            <a:r>
              <a:rPr lang="ko-KR" altLang="en-US" dirty="0"/>
              <a:t>서브 스토리에 업적이 적용됩니다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/>
              <a:t>업적은 서브 스토리 안에서만 계산되며 교환소가 종료되는 시점에서 제거됩니다</a:t>
            </a:r>
            <a:r>
              <a:rPr lang="en-US" altLang="ko-KR" dirty="0"/>
              <a:t>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업적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23682B6-8F49-4D9F-A7E1-6CD57005D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6626" y="2481921"/>
            <a:ext cx="4608926" cy="219193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75F7018-5798-4633-8CCC-EA4E878A58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52" y="2486791"/>
            <a:ext cx="4608926" cy="2182198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C255EB-169F-430E-B2C9-CF4372227106}"/>
              </a:ext>
            </a:extLst>
          </p:cNvPr>
          <p:cNvSpPr/>
          <p:nvPr/>
        </p:nvSpPr>
        <p:spPr>
          <a:xfrm>
            <a:off x="1981200" y="4322064"/>
            <a:ext cx="835152" cy="401789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51DD8A-C2AF-45D8-A795-0C2953543D46}"/>
              </a:ext>
            </a:extLst>
          </p:cNvPr>
          <p:cNvSpPr txBox="1"/>
          <p:nvPr/>
        </p:nvSpPr>
        <p:spPr>
          <a:xfrm>
            <a:off x="1420368" y="4730061"/>
            <a:ext cx="4013526" cy="610616"/>
          </a:xfrm>
          <a:prstGeom prst="rect">
            <a:avLst/>
          </a:prstGeom>
          <a:noFill/>
          <a:ln>
            <a:noFill/>
          </a:ln>
        </p:spPr>
        <p:txBody>
          <a:bodyPr wrap="none" lIns="7200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ko-KR" altLang="en-US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메인 화면에서 업적 버튼을 터치 해 확인할 수 있습니다</a:t>
            </a: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</a:p>
          <a:p>
            <a:pPr algn="ctr">
              <a:lnSpc>
                <a:spcPct val="150000"/>
              </a:lnSpc>
            </a:pP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ko-KR" altLang="en-US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업적의 진행 상황을 확인할 수 있습니다</a:t>
            </a: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endParaRPr lang="ko-KR" altLang="en-US" sz="1200" b="1" spc="-2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868D946-0769-4540-B47B-384B2742FC3D}"/>
              </a:ext>
            </a:extLst>
          </p:cNvPr>
          <p:cNvSpPr/>
          <p:nvPr/>
        </p:nvSpPr>
        <p:spPr>
          <a:xfrm>
            <a:off x="4598742" y="2657856"/>
            <a:ext cx="1222938" cy="548640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7EA54F46-677D-4549-8422-52A249897307}"/>
              </a:ext>
            </a:extLst>
          </p:cNvPr>
          <p:cNvSpPr/>
          <p:nvPr/>
        </p:nvSpPr>
        <p:spPr>
          <a:xfrm>
            <a:off x="6004560" y="3194304"/>
            <a:ext cx="816864" cy="8961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3C5F23-F825-482E-8972-037C122CC966}"/>
              </a:ext>
            </a:extLst>
          </p:cNvPr>
          <p:cNvSpPr txBox="1"/>
          <p:nvPr/>
        </p:nvSpPr>
        <p:spPr>
          <a:xfrm>
            <a:off x="6845632" y="4730061"/>
            <a:ext cx="5010914" cy="333617"/>
          </a:xfrm>
          <a:prstGeom prst="rect">
            <a:avLst/>
          </a:prstGeom>
          <a:noFill/>
          <a:ln>
            <a:noFill/>
          </a:ln>
        </p:spPr>
        <p:txBody>
          <a:bodyPr wrap="none" lIns="72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[</a:t>
            </a:r>
            <a:r>
              <a:rPr lang="ko-KR" altLang="en-US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업적을 확인하고 보상을 받거나</a:t>
            </a: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스테이지로 바로 이동 할 수 있습니다</a:t>
            </a: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]</a:t>
            </a:r>
            <a:endParaRPr lang="ko-KR" altLang="en-US" sz="1200" b="1" spc="-2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95075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 dirty="0"/>
              <a:t>업적 리스트 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/>
              <a:t>서브 스토리의 업적 리스트는 다음과 같습니다</a:t>
            </a:r>
            <a:r>
              <a:rPr lang="en-US" altLang="ko-KR" dirty="0"/>
              <a:t>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업적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E18DC4E-8B14-4975-84B2-B22878FAC1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887280"/>
              </p:ext>
            </p:extLst>
          </p:nvPr>
        </p:nvGraphicFramePr>
        <p:xfrm>
          <a:off x="1853184" y="2237925"/>
          <a:ext cx="7913881" cy="265204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4523">
                  <a:extLst>
                    <a:ext uri="{9D8B030D-6E8A-4147-A177-3AD203B41FA5}">
                      <a16:colId xmlns:a16="http://schemas.microsoft.com/office/drawing/2014/main" val="1217342547"/>
                    </a:ext>
                  </a:extLst>
                </a:gridCol>
                <a:gridCol w="1047750">
                  <a:extLst>
                    <a:ext uri="{9D8B030D-6E8A-4147-A177-3AD203B41FA5}">
                      <a16:colId xmlns:a16="http://schemas.microsoft.com/office/drawing/2014/main" val="739869542"/>
                    </a:ext>
                  </a:extLst>
                </a:gridCol>
                <a:gridCol w="2932113">
                  <a:extLst>
                    <a:ext uri="{9D8B030D-6E8A-4147-A177-3AD203B41FA5}">
                      <a16:colId xmlns:a16="http://schemas.microsoft.com/office/drawing/2014/main" val="181459151"/>
                    </a:ext>
                  </a:extLst>
                </a:gridCol>
                <a:gridCol w="596900">
                  <a:extLst>
                    <a:ext uri="{9D8B030D-6E8A-4147-A177-3AD203B41FA5}">
                      <a16:colId xmlns:a16="http://schemas.microsoft.com/office/drawing/2014/main" val="1188493208"/>
                    </a:ext>
                  </a:extLst>
                </a:gridCol>
                <a:gridCol w="1125538">
                  <a:extLst>
                    <a:ext uri="{9D8B030D-6E8A-4147-A177-3AD203B41FA5}">
                      <a16:colId xmlns:a16="http://schemas.microsoft.com/office/drawing/2014/main" val="2915425361"/>
                    </a:ext>
                  </a:extLst>
                </a:gridCol>
                <a:gridCol w="987057">
                  <a:extLst>
                    <a:ext uri="{9D8B030D-6E8A-4147-A177-3AD203B41FA5}">
                      <a16:colId xmlns:a16="http://schemas.microsoft.com/office/drawing/2014/main" val="1979220415"/>
                    </a:ext>
                  </a:extLst>
                </a:gridCol>
              </a:tblGrid>
              <a:tr h="27362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</a:rPr>
                        <a:t>업적 </a:t>
                      </a:r>
                      <a:r>
                        <a:rPr lang="en-US" altLang="ko-KR" sz="1000" b="1" u="none" strike="noStrike" dirty="0">
                          <a:effectLst/>
                        </a:rPr>
                        <a:t>ID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 err="1">
                          <a:effectLst/>
                        </a:rPr>
                        <a:t>업적명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</a:rPr>
                        <a:t>업적 내용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</a:rPr>
                        <a:t>요구 수치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</a:rPr>
                        <a:t>보상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</a:rPr>
                        <a:t>보상 개수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96971948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목적지를 향해서</a:t>
                      </a:r>
                      <a:r>
                        <a:rPr lang="en-US" altLang="ko-KR" sz="1000" u="none" strike="noStrike">
                          <a:effectLst/>
                        </a:rPr>
                        <a:t>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내 기사님이 이럴리 없어</a:t>
                      </a:r>
                      <a:r>
                        <a:rPr lang="en-US" altLang="ko-KR" sz="1000" u="none" strike="noStrike">
                          <a:effectLst/>
                        </a:rPr>
                        <a:t>! </a:t>
                      </a:r>
                      <a:r>
                        <a:rPr lang="ko-KR" altLang="en-US" sz="1000" u="none" strike="noStrike">
                          <a:effectLst/>
                        </a:rPr>
                        <a:t>스테이지 클리어 횟수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25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생명의 잎사귀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66472343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v1070a_ach_02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목적지를 향해서</a:t>
                      </a:r>
                      <a:r>
                        <a:rPr lang="en-US" altLang="ko-KR" sz="1000" u="none" strike="noStrike">
                          <a:effectLst/>
                        </a:rPr>
                        <a:t>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내 기사님이 이럴리 없어</a:t>
                      </a:r>
                      <a:r>
                        <a:rPr lang="en-US" altLang="ko-KR" sz="1000" u="none" strike="noStrike">
                          <a:effectLst/>
                        </a:rPr>
                        <a:t>! </a:t>
                      </a:r>
                      <a:r>
                        <a:rPr lang="ko-KR" altLang="en-US" sz="1000" u="none" strike="noStrike">
                          <a:effectLst/>
                        </a:rPr>
                        <a:t>스테이지 클리어 횟수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생명의 잎사귀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69175925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v1070a_ach_03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목적지를 향해서</a:t>
                      </a:r>
                      <a:r>
                        <a:rPr lang="en-US" altLang="ko-KR" sz="1000" u="none" strike="noStrike">
                          <a:effectLst/>
                        </a:rPr>
                        <a:t>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내 기사님이 이럴리 없어</a:t>
                      </a:r>
                      <a:r>
                        <a:rPr lang="en-US" altLang="ko-KR" sz="1000" u="none" strike="noStrike">
                          <a:effectLst/>
                        </a:rPr>
                        <a:t>! </a:t>
                      </a:r>
                      <a:r>
                        <a:rPr lang="ko-KR" altLang="en-US" sz="1000" u="none" strike="noStrike">
                          <a:effectLst/>
                        </a:rPr>
                        <a:t>스테이지 클리어 횟수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생명의 잎사귀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06620632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v1070a_ach_04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목적지를 향해서</a:t>
                      </a:r>
                      <a:r>
                        <a:rPr lang="en-US" altLang="ko-KR" sz="1000" u="none" strike="noStrike">
                          <a:effectLst/>
                        </a:rPr>
                        <a:t>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내 기사님이 이럴리 없어</a:t>
                      </a:r>
                      <a:r>
                        <a:rPr lang="en-US" altLang="ko-KR" sz="1000" u="none" strike="noStrike">
                          <a:effectLst/>
                        </a:rPr>
                        <a:t>! </a:t>
                      </a:r>
                      <a:r>
                        <a:rPr lang="ko-KR" altLang="en-US" sz="1000" u="none" strike="noStrike">
                          <a:effectLst/>
                        </a:rPr>
                        <a:t>스테이지 클리어 횟수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생명의 잎사귀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07100487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v1070a_ach_05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목적지를 향해서</a:t>
                      </a:r>
                      <a:r>
                        <a:rPr lang="en-US" altLang="ko-KR" sz="1000" u="none" strike="noStrike">
                          <a:effectLst/>
                        </a:rPr>
                        <a:t>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내 기사님이 이럴리 없어</a:t>
                      </a:r>
                      <a:r>
                        <a:rPr lang="en-US" altLang="ko-KR" sz="1000" u="none" strike="noStrike">
                          <a:effectLst/>
                        </a:rPr>
                        <a:t>! </a:t>
                      </a:r>
                      <a:r>
                        <a:rPr lang="ko-KR" altLang="en-US" sz="1000" u="none" strike="noStrike">
                          <a:effectLst/>
                        </a:rPr>
                        <a:t>스테이지 클리어 횟수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생명의 잎사귀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351005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v1070a_ach_06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로자리오 회수</a:t>
                      </a:r>
                      <a:r>
                        <a:rPr lang="en-US" altLang="ko-KR" sz="1000" u="none" strike="noStrike">
                          <a:effectLst/>
                        </a:rPr>
                        <a:t>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획득한 로자리오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골드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30000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30494796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v1070a_ach_07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로자리오 회수</a:t>
                      </a:r>
                      <a:r>
                        <a:rPr lang="en-US" altLang="ko-KR" sz="1000" u="none" strike="noStrike">
                          <a:effectLst/>
                        </a:rPr>
                        <a:t>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획득한 로자리오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골드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50000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54650933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v1070a_ach_08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로자리오 회수</a:t>
                      </a:r>
                      <a:r>
                        <a:rPr lang="en-US" altLang="ko-KR" sz="1000" u="none" strike="noStrike">
                          <a:effectLst/>
                        </a:rPr>
                        <a:t>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획득한 로자리오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희귀 촉매제 상자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92989603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v1070a_ach_09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위험요소 제거</a:t>
                      </a:r>
                      <a:r>
                        <a:rPr lang="en-US" altLang="ko-KR" sz="1000" u="none" strike="noStrike">
                          <a:effectLst/>
                        </a:rPr>
                        <a:t>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내 기사님이 이럴리 없어</a:t>
                      </a:r>
                      <a:r>
                        <a:rPr lang="en-US" altLang="ko-KR" sz="1000" u="none" strike="noStrike">
                          <a:effectLst/>
                        </a:rPr>
                        <a:t>! </a:t>
                      </a:r>
                      <a:r>
                        <a:rPr lang="ko-KR" altLang="en-US" sz="1000" u="none" strike="noStrike">
                          <a:effectLst/>
                        </a:rPr>
                        <a:t>에서 몬스터 처치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은빛 전승석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80366296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위험요소 제거</a:t>
                      </a:r>
                      <a:r>
                        <a:rPr lang="en-US" altLang="ko-KR" sz="1000" u="none" strike="noStrike">
                          <a:effectLst/>
                        </a:rPr>
                        <a:t>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내 기사님이 이럴리 없어</a:t>
                      </a:r>
                      <a:r>
                        <a:rPr lang="en-US" altLang="ko-KR" sz="1000" u="none" strike="noStrike">
                          <a:effectLst/>
                        </a:rPr>
                        <a:t>! </a:t>
                      </a:r>
                      <a:r>
                        <a:rPr lang="ko-KR" altLang="en-US" sz="1000" u="none" strike="noStrike">
                          <a:effectLst/>
                        </a:rPr>
                        <a:t>에서 몬스터 처치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은빛 전승석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34258237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v1070a_ach_11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위험요소 제거</a:t>
                      </a:r>
                      <a:r>
                        <a:rPr lang="en-US" altLang="ko-KR" sz="1000" u="none" strike="noStrike">
                          <a:effectLst/>
                        </a:rPr>
                        <a:t>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내 기사님이 이럴리 없어</a:t>
                      </a:r>
                      <a:r>
                        <a:rPr lang="en-US" altLang="ko-KR" sz="1000" u="none" strike="noStrike">
                          <a:effectLst/>
                        </a:rPr>
                        <a:t>! </a:t>
                      </a:r>
                      <a:r>
                        <a:rPr lang="ko-KR" altLang="en-US" sz="1000" u="none" strike="noStrike">
                          <a:effectLst/>
                        </a:rPr>
                        <a:t>에서 몬스터 처치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은빛 전승석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83010796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v1070a_ach_12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믿음직한 기사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내 기사님이 이럴리 없어</a:t>
                      </a:r>
                      <a:r>
                        <a:rPr lang="en-US" altLang="ko-KR" sz="1000" u="none" strike="noStrike">
                          <a:effectLst/>
                        </a:rPr>
                        <a:t>! </a:t>
                      </a:r>
                      <a:r>
                        <a:rPr lang="ko-KR" altLang="en-US" sz="1000" u="none" strike="noStrike">
                          <a:effectLst/>
                        </a:rPr>
                        <a:t>퀘스트 클리어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하늘석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30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29822556"/>
                  </a:ext>
                </a:extLst>
              </a:tr>
              <a:tr h="1829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v1070a_ach_13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모두의 영웅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내 기사님이 이럴리 없어</a:t>
                      </a:r>
                      <a:r>
                        <a:rPr lang="en-US" altLang="ko-KR" sz="1000" u="none" strike="noStrike">
                          <a:effectLst/>
                        </a:rPr>
                        <a:t>! </a:t>
                      </a:r>
                      <a:r>
                        <a:rPr lang="ko-KR" altLang="en-US" sz="1000" u="none" strike="noStrike">
                          <a:effectLst/>
                        </a:rPr>
                        <a:t>모든 스테이지 미션 달성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성약의 책갈피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778867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760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0259"/>
            <a:ext cx="10515600" cy="103559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b="1" dirty="0"/>
              <a:t>NPC </a:t>
            </a:r>
            <a:r>
              <a:rPr lang="ko-KR" altLang="en-US" b="1" dirty="0"/>
              <a:t>팀 구성</a:t>
            </a:r>
            <a:r>
              <a:rPr lang="en-US" altLang="ko-KR" dirty="0"/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스토리에 대응하는 </a:t>
            </a:r>
            <a:r>
              <a:rPr lang="en-US" altLang="ko-KR" dirty="0"/>
              <a:t>4</a:t>
            </a:r>
            <a:r>
              <a:rPr lang="ko-KR" altLang="en-US" dirty="0"/>
              <a:t>개 스테이지에는 처음 </a:t>
            </a:r>
            <a:r>
              <a:rPr lang="en-US" altLang="ko-KR" dirty="0"/>
              <a:t>1</a:t>
            </a:r>
            <a:r>
              <a:rPr lang="ko-KR" altLang="en-US" dirty="0"/>
              <a:t>회 한정으로 </a:t>
            </a:r>
            <a:r>
              <a:rPr lang="en-US" altLang="ko-KR" dirty="0"/>
              <a:t>NPC</a:t>
            </a:r>
            <a:r>
              <a:rPr lang="ko-KR" altLang="en-US" dirty="0"/>
              <a:t>팀을 사용합니다</a:t>
            </a:r>
            <a:r>
              <a:rPr lang="en-US" altLang="ko-KR" dirty="0"/>
              <a:t>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NPC </a:t>
            </a:r>
            <a:r>
              <a:rPr lang="ko-KR" altLang="en-US" dirty="0"/>
              <a:t>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A0C49E4-3050-4E6F-937A-B0B4CE139B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1236" y="4287577"/>
            <a:ext cx="2102010" cy="227132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69062CF-4340-4CEA-AB94-2B3D7E6C54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996" y="1755649"/>
            <a:ext cx="2050224" cy="227132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B50FCE5-4A79-43D0-9A38-090D7E9705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995" y="4287576"/>
            <a:ext cx="2102623" cy="227132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082CF7E-A856-4266-BF8A-F6BA89B948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1236" y="1755649"/>
            <a:ext cx="2054244" cy="22713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6E95AC-4997-4C99-B6E4-DF619C306843}"/>
              </a:ext>
            </a:extLst>
          </p:cNvPr>
          <p:cNvSpPr txBox="1"/>
          <p:nvPr/>
        </p:nvSpPr>
        <p:spPr>
          <a:xfrm>
            <a:off x="1916132" y="1755649"/>
            <a:ext cx="1405440" cy="333617"/>
          </a:xfrm>
          <a:prstGeom prst="rect">
            <a:avLst/>
          </a:prstGeom>
          <a:noFill/>
          <a:ln>
            <a:noFill/>
          </a:ln>
        </p:spPr>
        <p:txBody>
          <a:bodyPr wrap="none" lIns="72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1. </a:t>
            </a:r>
            <a:r>
              <a:rPr lang="ko-KR" altLang="en-US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조각구름 협곡</a:t>
            </a: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endParaRPr lang="ko-KR" altLang="en-US" sz="1200" b="1" spc="-2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2FE61E-F420-49C6-9308-12EB4094487A}"/>
              </a:ext>
            </a:extLst>
          </p:cNvPr>
          <p:cNvSpPr txBox="1"/>
          <p:nvPr/>
        </p:nvSpPr>
        <p:spPr>
          <a:xfrm>
            <a:off x="1916132" y="4287576"/>
            <a:ext cx="1452889" cy="333617"/>
          </a:xfrm>
          <a:prstGeom prst="rect">
            <a:avLst/>
          </a:prstGeom>
          <a:noFill/>
          <a:ln>
            <a:noFill/>
          </a:ln>
        </p:spPr>
        <p:txBody>
          <a:bodyPr wrap="none" lIns="72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4. </a:t>
            </a:r>
            <a:r>
              <a:rPr lang="ko-KR" altLang="en-US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장미사도회 회랑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80B43D-3D0E-4B30-826B-EFF97DE6AC63}"/>
              </a:ext>
            </a:extLst>
          </p:cNvPr>
          <p:cNvSpPr txBox="1"/>
          <p:nvPr/>
        </p:nvSpPr>
        <p:spPr>
          <a:xfrm>
            <a:off x="6488132" y="1755649"/>
            <a:ext cx="1301566" cy="333617"/>
          </a:xfrm>
          <a:prstGeom prst="rect">
            <a:avLst/>
          </a:prstGeom>
          <a:noFill/>
          <a:ln>
            <a:noFill/>
          </a:ln>
        </p:spPr>
        <p:txBody>
          <a:bodyPr wrap="none" lIns="72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7. </a:t>
            </a:r>
            <a:r>
              <a:rPr lang="ko-KR" altLang="en-US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방울소리 평원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001FCA-9DF6-4E45-ADE8-13AA8C513FA2}"/>
              </a:ext>
            </a:extLst>
          </p:cNvPr>
          <p:cNvSpPr txBox="1"/>
          <p:nvPr/>
        </p:nvSpPr>
        <p:spPr>
          <a:xfrm>
            <a:off x="6488132" y="4287576"/>
            <a:ext cx="1540093" cy="333617"/>
          </a:xfrm>
          <a:prstGeom prst="rect">
            <a:avLst/>
          </a:prstGeom>
          <a:noFill/>
          <a:ln>
            <a:noFill/>
          </a:ln>
        </p:spPr>
        <p:txBody>
          <a:bodyPr wrap="none" lIns="72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10. </a:t>
            </a:r>
            <a:r>
              <a:rPr lang="ko-KR" altLang="en-US" sz="1200" b="1" spc="-2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별그림자 오솔길</a:t>
            </a:r>
          </a:p>
        </p:txBody>
      </p:sp>
    </p:spTree>
    <p:extLst>
      <p:ext uri="{BB962C8B-B14F-4D97-AF65-F5344CB8AC3E}">
        <p14:creationId xmlns:p14="http://schemas.microsoft.com/office/powerpoint/2010/main" val="2364082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0259"/>
            <a:ext cx="10515600" cy="103559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ko-KR" b="1" dirty="0"/>
              <a:t>NPC </a:t>
            </a:r>
            <a:r>
              <a:rPr lang="ko-KR" altLang="en-US" b="1" dirty="0"/>
              <a:t>팀에 대응하는 보스</a:t>
            </a:r>
            <a:r>
              <a:rPr lang="en-US" altLang="ko-KR" dirty="0"/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스토리에 대응하는 </a:t>
            </a:r>
            <a:r>
              <a:rPr lang="en-US" altLang="ko-KR" dirty="0"/>
              <a:t>4</a:t>
            </a:r>
            <a:r>
              <a:rPr lang="ko-KR" altLang="en-US" dirty="0"/>
              <a:t>개 스테이지</a:t>
            </a:r>
            <a:r>
              <a:rPr lang="en-US" altLang="ko-KR" dirty="0"/>
              <a:t> </a:t>
            </a:r>
            <a:r>
              <a:rPr lang="ko-KR" altLang="en-US" dirty="0"/>
              <a:t>중 </a:t>
            </a:r>
            <a:r>
              <a:rPr lang="en-US" altLang="ko-KR" dirty="0"/>
              <a:t>2</a:t>
            </a:r>
            <a:r>
              <a:rPr lang="ko-KR" altLang="en-US" dirty="0"/>
              <a:t>개 스테이지는 대응하는 보스가 처음 </a:t>
            </a:r>
            <a:r>
              <a:rPr lang="en-US" altLang="ko-KR" dirty="0"/>
              <a:t>1</a:t>
            </a:r>
            <a:r>
              <a:rPr lang="ko-KR" altLang="en-US" dirty="0"/>
              <a:t>회 등장합니다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해당 보스들은 반드시 </a:t>
            </a:r>
            <a:r>
              <a:rPr lang="en-US" altLang="ko-KR" dirty="0"/>
              <a:t>NPC </a:t>
            </a:r>
            <a:r>
              <a:rPr lang="ko-KR" altLang="en-US" dirty="0"/>
              <a:t>팀으로 상대해야 하며</a:t>
            </a:r>
            <a:r>
              <a:rPr lang="en-US" altLang="ko-KR" dirty="0"/>
              <a:t>, </a:t>
            </a:r>
            <a:r>
              <a:rPr lang="ko-KR" altLang="en-US" dirty="0"/>
              <a:t>클리어 후에는 일반 몬스터로 변경됩니다</a:t>
            </a:r>
            <a:r>
              <a:rPr lang="en-US" altLang="ko-KR" dirty="0"/>
              <a:t>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보스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7CC6C1-944B-4314-8472-FBBAB96C91C6}"/>
              </a:ext>
            </a:extLst>
          </p:cNvPr>
          <p:cNvSpPr txBox="1"/>
          <p:nvPr/>
        </p:nvSpPr>
        <p:spPr>
          <a:xfrm>
            <a:off x="1202900" y="1982208"/>
            <a:ext cx="5519123" cy="4564120"/>
          </a:xfrm>
          <a:prstGeom prst="rect">
            <a:avLst/>
          </a:prstGeom>
          <a:noFill/>
        </p:spPr>
        <p:txBody>
          <a:bodyPr wrap="square" lIns="0" tIns="108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Ep4. </a:t>
            </a: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제나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</a:t>
            </a: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장미사도회 사제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도발을 이용한 스킬 사용 늦추기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제나 스펙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플레이어블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캐릭터와 같습니다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장미사도회 사제 스펙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스킬</a:t>
            </a:r>
            <a:r>
              <a:rPr lang="en-US" altLang="ko-KR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 :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화염 마법으로 대상을 공격합니다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en-US" altLang="ko-KR" sz="12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스킬</a:t>
            </a:r>
            <a:r>
              <a:rPr lang="en-US" altLang="ko-KR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 :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화염을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폭발시켜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적 전체를 공격합니다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(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쿨타임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턴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전투 흐름</a:t>
            </a:r>
            <a:endParaRPr lang="en-US" altLang="ko-KR" sz="12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역속성임에도 강력한 장미사도회 사제 중에서도</a:t>
            </a:r>
            <a:b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패시브로 인해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쿨타임이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짧은 적을 우선 처리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B7EC931-B053-4E8E-9509-6B76CAF2E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350" y="3350367"/>
            <a:ext cx="1858436" cy="196168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1A0FEF7-5119-45D8-8B17-BBFE835AB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900" y="3350133"/>
            <a:ext cx="2457450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663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보스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0F00AB-95D2-43F6-8419-D186BA3531C0}"/>
              </a:ext>
            </a:extLst>
          </p:cNvPr>
          <p:cNvSpPr txBox="1"/>
          <p:nvPr/>
        </p:nvSpPr>
        <p:spPr>
          <a:xfrm>
            <a:off x="1202900" y="2055360"/>
            <a:ext cx="7107601" cy="3686957"/>
          </a:xfrm>
          <a:prstGeom prst="rect">
            <a:avLst/>
          </a:prstGeom>
          <a:noFill/>
        </p:spPr>
        <p:txBody>
          <a:bodyPr wrap="square" lIns="0" tIns="108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Ep4. </a:t>
            </a:r>
            <a:r>
              <a:rPr lang="ko-KR" altLang="en-US" sz="16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에노트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지속적인 도발로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아이테르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보호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에노트</a:t>
            </a: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스펙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스킬</a:t>
            </a:r>
            <a:r>
              <a:rPr lang="en-US" altLang="ko-KR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도끼로 적을 공격합니다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스킬</a:t>
            </a:r>
            <a:r>
              <a:rPr lang="en-US" altLang="ko-KR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날카로운 일격으로 적 전체를 공격하여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턴 간 회복 불가를 발생시킵니다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(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쿨타임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턴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패시브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전투 시작 시 이번 전투 동안 자신의 공격력과 치명확률이 증가합니다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아이테르에게만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집중합니다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전투 흐름</a:t>
            </a:r>
            <a:endParaRPr lang="en-US" altLang="ko-KR" sz="12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에노트가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아이테르만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집중적으로 공격하여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에노트의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공격 대상을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크라우에게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향하도록 지속적인 도발을 유도합니다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6DBE96E-F711-4F1E-A73C-680A75694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501" y="3423285"/>
            <a:ext cx="2571750" cy="1962150"/>
          </a:xfrm>
          <a:prstGeom prst="rect">
            <a:avLst/>
          </a:prstGeom>
        </p:spPr>
      </p:pic>
      <p:sp>
        <p:nvSpPr>
          <p:cNvPr id="11" name="내용 개체 틀 1">
            <a:extLst>
              <a:ext uri="{FF2B5EF4-FFF2-40B4-BE49-F238E27FC236}">
                <a16:creationId xmlns:a16="http://schemas.microsoft.com/office/drawing/2014/main" id="{77EF5034-1F2E-4730-B38F-53C6DB6AECF8}"/>
              </a:ext>
            </a:extLst>
          </p:cNvPr>
          <p:cNvSpPr txBox="1">
            <a:spLocks/>
          </p:cNvSpPr>
          <p:nvPr/>
        </p:nvSpPr>
        <p:spPr>
          <a:xfrm>
            <a:off x="838199" y="860259"/>
            <a:ext cx="10515600" cy="10355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836410" rtl="0" eaLnBrk="1" latinLnBrk="1" hangingPunct="1">
              <a:lnSpc>
                <a:spcPct val="90000"/>
              </a:lnSpc>
              <a:spcBef>
                <a:spcPts val="91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1pPr>
            <a:lvl2pPr marL="418205" indent="0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2pPr>
            <a:lvl3pPr marL="104551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3pPr>
            <a:lvl4pPr marL="1463718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4pPr>
            <a:lvl5pPr marL="188192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5pPr>
            <a:lvl6pPr marL="2300128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1833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36539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54744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b="1"/>
              <a:t>NPC </a:t>
            </a:r>
            <a:r>
              <a:rPr lang="ko-KR" altLang="en-US" b="1"/>
              <a:t>팀에 대응하는 보스</a:t>
            </a:r>
            <a:r>
              <a:rPr lang="en-US" altLang="ko-KR"/>
              <a:t>	</a:t>
            </a:r>
          </a:p>
          <a:p>
            <a:pPr>
              <a:lnSpc>
                <a:spcPct val="150000"/>
              </a:lnSpc>
            </a:pPr>
            <a:r>
              <a:rPr lang="en-US" altLang="ko-KR"/>
              <a:t> </a:t>
            </a:r>
            <a:r>
              <a:rPr lang="ko-KR" altLang="en-US"/>
              <a:t>스토리에 대응하는 </a:t>
            </a:r>
            <a:r>
              <a:rPr lang="en-US" altLang="ko-KR"/>
              <a:t>4</a:t>
            </a:r>
            <a:r>
              <a:rPr lang="ko-KR" altLang="en-US"/>
              <a:t>개 스테이지</a:t>
            </a:r>
            <a:r>
              <a:rPr lang="en-US" altLang="ko-KR"/>
              <a:t> </a:t>
            </a:r>
            <a:r>
              <a:rPr lang="ko-KR" altLang="en-US"/>
              <a:t>중 </a:t>
            </a:r>
            <a:r>
              <a:rPr lang="en-US" altLang="ko-KR"/>
              <a:t>2</a:t>
            </a:r>
            <a:r>
              <a:rPr lang="ko-KR" altLang="en-US"/>
              <a:t>개 스테이지는 대응하는 보스가 처음 </a:t>
            </a:r>
            <a:r>
              <a:rPr lang="en-US" altLang="ko-KR"/>
              <a:t>1</a:t>
            </a:r>
            <a:r>
              <a:rPr lang="ko-KR" altLang="en-US"/>
              <a:t>회 등장합니다</a:t>
            </a:r>
            <a:r>
              <a:rPr lang="en-US" altLang="ko-KR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/>
              <a:t> </a:t>
            </a:r>
            <a:r>
              <a:rPr lang="ko-KR" altLang="en-US"/>
              <a:t>해당 보스들은 반드시 </a:t>
            </a:r>
            <a:r>
              <a:rPr lang="en-US" altLang="ko-KR"/>
              <a:t>NPC </a:t>
            </a:r>
            <a:r>
              <a:rPr lang="ko-KR" altLang="en-US"/>
              <a:t>팀으로 상대해야 하며</a:t>
            </a:r>
            <a:r>
              <a:rPr lang="en-US" altLang="ko-KR"/>
              <a:t>, </a:t>
            </a:r>
            <a:r>
              <a:rPr lang="ko-KR" altLang="en-US"/>
              <a:t>클리어 후에는 일반 몬스터로 변경됩니다</a:t>
            </a:r>
            <a:r>
              <a:rPr lang="en-US" altLang="ko-KR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54683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보스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5321A-A903-45F9-AC1B-6699D88DBCD4}"/>
              </a:ext>
            </a:extLst>
          </p:cNvPr>
          <p:cNvSpPr txBox="1"/>
          <p:nvPr/>
        </p:nvSpPr>
        <p:spPr>
          <a:xfrm>
            <a:off x="1202900" y="2033785"/>
            <a:ext cx="6582668" cy="3963956"/>
          </a:xfrm>
          <a:prstGeom prst="rect">
            <a:avLst/>
          </a:prstGeom>
          <a:noFill/>
        </p:spPr>
        <p:txBody>
          <a:bodyPr wrap="square" lIns="0" tIns="108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Ep4. </a:t>
            </a:r>
            <a:r>
              <a:rPr lang="ko-KR" altLang="en-US" sz="16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코르부스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보스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도발을 이용한 스킬 사용 늦추기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딜 타이밍 확보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보스 스펙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스킬</a:t>
            </a:r>
            <a:r>
              <a:rPr lang="en-US" altLang="ko-KR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방패로 적을 밀쳐내어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턴 간 방어력 감소를 발생시킵니다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스킬</a:t>
            </a:r>
            <a:r>
              <a:rPr lang="en-US" altLang="ko-KR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철퇴를 휘둘러 적 전체를 공격하여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턴 간 회복 불가를 발생시킵니다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(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쿨타임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턴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패시브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스킬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쿨타임이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돌아온 상태에서 도발에 걸릴 경우 다음 턴 시작 시 자신의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쿨타임이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최대로 늘어나고</a:t>
            </a:r>
            <a:b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자신에게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턴간 표적을 발생시킵니다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자신의 모든 공격이 상성의 영향을 받지 않습니다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전투 흐름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보스의 스킬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쿨타임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돌아온 상태에서 도발을 건 뒤 표적 상태인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코르부스를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스킬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번으로 공격합니다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21264A7-4F64-4703-84AE-FAB154E33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568" y="3419294"/>
            <a:ext cx="3333750" cy="1962150"/>
          </a:xfrm>
          <a:prstGeom prst="rect">
            <a:avLst/>
          </a:prstGeom>
        </p:spPr>
      </p:pic>
      <p:sp>
        <p:nvSpPr>
          <p:cNvPr id="10" name="내용 개체 틀 1">
            <a:extLst>
              <a:ext uri="{FF2B5EF4-FFF2-40B4-BE49-F238E27FC236}">
                <a16:creationId xmlns:a16="http://schemas.microsoft.com/office/drawing/2014/main" id="{92F2D981-3C32-4F8D-9356-C336103E8070}"/>
              </a:ext>
            </a:extLst>
          </p:cNvPr>
          <p:cNvSpPr txBox="1">
            <a:spLocks/>
          </p:cNvSpPr>
          <p:nvPr/>
        </p:nvSpPr>
        <p:spPr>
          <a:xfrm>
            <a:off x="838199" y="860259"/>
            <a:ext cx="10515600" cy="10355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836410" rtl="0" eaLnBrk="1" latinLnBrk="1" hangingPunct="1">
              <a:lnSpc>
                <a:spcPct val="90000"/>
              </a:lnSpc>
              <a:spcBef>
                <a:spcPts val="91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1pPr>
            <a:lvl2pPr marL="418205" indent="0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2pPr>
            <a:lvl3pPr marL="104551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3pPr>
            <a:lvl4pPr marL="1463718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4pPr>
            <a:lvl5pPr marL="188192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5pPr>
            <a:lvl6pPr marL="2300128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1833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36539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54744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b="1"/>
              <a:t>NPC </a:t>
            </a:r>
            <a:r>
              <a:rPr lang="ko-KR" altLang="en-US" b="1"/>
              <a:t>팀에 대응하는 보스</a:t>
            </a:r>
            <a:r>
              <a:rPr lang="en-US" altLang="ko-KR"/>
              <a:t>	</a:t>
            </a:r>
          </a:p>
          <a:p>
            <a:pPr>
              <a:lnSpc>
                <a:spcPct val="150000"/>
              </a:lnSpc>
            </a:pPr>
            <a:r>
              <a:rPr lang="en-US" altLang="ko-KR"/>
              <a:t> </a:t>
            </a:r>
            <a:r>
              <a:rPr lang="ko-KR" altLang="en-US"/>
              <a:t>스토리에 대응하는 </a:t>
            </a:r>
            <a:r>
              <a:rPr lang="en-US" altLang="ko-KR"/>
              <a:t>4</a:t>
            </a:r>
            <a:r>
              <a:rPr lang="ko-KR" altLang="en-US"/>
              <a:t>개 스테이지</a:t>
            </a:r>
            <a:r>
              <a:rPr lang="en-US" altLang="ko-KR"/>
              <a:t> </a:t>
            </a:r>
            <a:r>
              <a:rPr lang="ko-KR" altLang="en-US"/>
              <a:t>중 </a:t>
            </a:r>
            <a:r>
              <a:rPr lang="en-US" altLang="ko-KR"/>
              <a:t>2</a:t>
            </a:r>
            <a:r>
              <a:rPr lang="ko-KR" altLang="en-US"/>
              <a:t>개 스테이지는 대응하는 보스가 처음 </a:t>
            </a:r>
            <a:r>
              <a:rPr lang="en-US" altLang="ko-KR"/>
              <a:t>1</a:t>
            </a:r>
            <a:r>
              <a:rPr lang="ko-KR" altLang="en-US"/>
              <a:t>회 등장합니다</a:t>
            </a:r>
            <a:r>
              <a:rPr lang="en-US" altLang="ko-KR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/>
              <a:t> </a:t>
            </a:r>
            <a:r>
              <a:rPr lang="ko-KR" altLang="en-US"/>
              <a:t>해당 보스들은 반드시 </a:t>
            </a:r>
            <a:r>
              <a:rPr lang="en-US" altLang="ko-KR"/>
              <a:t>NPC </a:t>
            </a:r>
            <a:r>
              <a:rPr lang="ko-KR" altLang="en-US"/>
              <a:t>팀으로 상대해야 하며</a:t>
            </a:r>
            <a:r>
              <a:rPr lang="en-US" altLang="ko-KR"/>
              <a:t>, </a:t>
            </a:r>
            <a:r>
              <a:rPr lang="ko-KR" altLang="en-US"/>
              <a:t>클리어 후에는 일반 몬스터로 변경됩니다</a:t>
            </a:r>
            <a:r>
              <a:rPr lang="en-US" altLang="ko-KR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09613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보스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3A2E4E-9E7F-4374-8A7D-04B96CD5FE4F}"/>
              </a:ext>
            </a:extLst>
          </p:cNvPr>
          <p:cNvSpPr txBox="1"/>
          <p:nvPr/>
        </p:nvSpPr>
        <p:spPr>
          <a:xfrm>
            <a:off x="1085424" y="1786048"/>
            <a:ext cx="6582668" cy="5052011"/>
          </a:xfrm>
          <a:prstGeom prst="rect">
            <a:avLst/>
          </a:prstGeom>
          <a:noFill/>
        </p:spPr>
        <p:txBody>
          <a:bodyPr wrap="square" lIns="0" tIns="108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Ep10. </a:t>
            </a:r>
            <a:r>
              <a:rPr lang="ko-KR" altLang="en-US" sz="16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라바</a:t>
            </a: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슬라임</a:t>
            </a:r>
            <a:endParaRPr lang="en-US" altLang="ko-KR" sz="16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방어력이 높은 적에게 스킬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활용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보스 스펙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스킬</a:t>
            </a:r>
            <a:r>
              <a:rPr lang="en-US" altLang="ko-KR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적을 날카롭게 찔러 공격합니다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스킬</a:t>
            </a:r>
            <a:r>
              <a:rPr lang="en-US" altLang="ko-KR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적을 짓눌러 공격합니다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(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쿨타임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턴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패시브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3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 피격 시 화석화 상태가 됩니다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화석화 상태에서는 방어력이 대폭 증가하고 속도가 감소하며 피해를 입을 경우 공격 대상에게 피해를 입힙니다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화석화 후 다음 턴 시작 시 현재 생명력에 비례하여 적 전체에게 피해를 입힙니다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전투 흐름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 공격 후 화석화 상태인 보스에게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크라우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스킬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화석화 상태인 보스의 행동 게이지가 높을 경우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크라우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스킬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화석화 상태가 아닌 경우 스킬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가급적 사용하지 않음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화석화 상태에서 최대한 피해를 입힘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9A4FEFC-B0E8-481B-853A-96BB85684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293" y="1093894"/>
            <a:ext cx="5694948" cy="6011332"/>
          </a:xfrm>
          <a:prstGeom prst="rect">
            <a:avLst/>
          </a:prstGeom>
        </p:spPr>
      </p:pic>
      <p:sp>
        <p:nvSpPr>
          <p:cNvPr id="10" name="내용 개체 틀 1">
            <a:extLst>
              <a:ext uri="{FF2B5EF4-FFF2-40B4-BE49-F238E27FC236}">
                <a16:creationId xmlns:a16="http://schemas.microsoft.com/office/drawing/2014/main" id="{D3C242FD-7A2B-48D2-B921-5EBEE4B4F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860259"/>
            <a:ext cx="10515600" cy="103559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ko-KR" b="1" dirty="0"/>
              <a:t>NPC </a:t>
            </a:r>
            <a:r>
              <a:rPr lang="ko-KR" altLang="en-US" b="1" dirty="0"/>
              <a:t>팀에 대응하는 보스</a:t>
            </a:r>
            <a:r>
              <a:rPr lang="en-US" altLang="ko-KR" dirty="0"/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스토리에 대응하는 </a:t>
            </a:r>
            <a:r>
              <a:rPr lang="en-US" altLang="ko-KR" dirty="0"/>
              <a:t>4</a:t>
            </a:r>
            <a:r>
              <a:rPr lang="ko-KR" altLang="en-US" dirty="0"/>
              <a:t>개 스테이지</a:t>
            </a:r>
            <a:r>
              <a:rPr lang="en-US" altLang="ko-KR" dirty="0"/>
              <a:t> </a:t>
            </a:r>
            <a:r>
              <a:rPr lang="ko-KR" altLang="en-US" dirty="0"/>
              <a:t>중 </a:t>
            </a:r>
            <a:r>
              <a:rPr lang="en-US" altLang="ko-KR" dirty="0"/>
              <a:t>2</a:t>
            </a:r>
            <a:r>
              <a:rPr lang="ko-KR" altLang="en-US" dirty="0"/>
              <a:t>개 스테이지는 대응하는 보스가 처음 </a:t>
            </a:r>
            <a:r>
              <a:rPr lang="en-US" altLang="ko-KR" dirty="0"/>
              <a:t>1</a:t>
            </a:r>
            <a:r>
              <a:rPr lang="ko-KR" altLang="en-US" dirty="0"/>
              <a:t>회 등장합니다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해당 보스들은 반드시 </a:t>
            </a:r>
            <a:r>
              <a:rPr lang="en-US" altLang="ko-KR" dirty="0"/>
              <a:t>NPC </a:t>
            </a:r>
            <a:r>
              <a:rPr lang="ko-KR" altLang="en-US" dirty="0"/>
              <a:t>팀으로 상대해야 하며</a:t>
            </a:r>
            <a:r>
              <a:rPr lang="en-US" altLang="ko-KR" dirty="0"/>
              <a:t>, </a:t>
            </a:r>
            <a:r>
              <a:rPr lang="ko-KR" altLang="en-US" dirty="0"/>
              <a:t>클리어 후에는 일반 몬스터로 변경됩니다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26886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0259"/>
            <a:ext cx="10515600" cy="372955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교환소 구성</a:t>
            </a:r>
            <a:r>
              <a:rPr lang="en-US" altLang="ko-KR" dirty="0"/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각 스테이지의 마지막 전투에서 승리 시 </a:t>
            </a:r>
            <a:r>
              <a:rPr lang="ko-KR" altLang="en-US" dirty="0" err="1"/>
              <a:t>드랍되는</a:t>
            </a:r>
            <a:r>
              <a:rPr lang="ko-KR" altLang="en-US" dirty="0"/>
              <a:t> 토큰을 각종 아이템으로 교환하는 교환소를 운영합니다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교환소는 이벤트가 종료되고 일주일의 기간이 지나면 종료되며 토큰 아이템은 소멸합니다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교환소에서는 서브 스토리에서 공통으로 제공할 기본 품목 </a:t>
            </a:r>
            <a:r>
              <a:rPr lang="en-US" altLang="ko-KR" dirty="0"/>
              <a:t>(</a:t>
            </a:r>
            <a:r>
              <a:rPr lang="ko-KR" altLang="en-US" dirty="0" err="1"/>
              <a:t>머라고라</a:t>
            </a:r>
            <a:r>
              <a:rPr lang="ko-KR" altLang="en-US" dirty="0"/>
              <a:t> 씨앗</a:t>
            </a:r>
            <a:r>
              <a:rPr lang="en-US" altLang="ko-KR" dirty="0"/>
              <a:t>, </a:t>
            </a:r>
            <a:r>
              <a:rPr lang="ko-KR" altLang="en-US" dirty="0"/>
              <a:t>기가 </a:t>
            </a:r>
            <a:r>
              <a:rPr lang="ko-KR" altLang="en-US" dirty="0" err="1"/>
              <a:t>판타스마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r>
              <a:rPr lang="en-US" altLang="ko-KR" dirty="0"/>
              <a:t>) </a:t>
            </a:r>
            <a:r>
              <a:rPr lang="ko-KR" altLang="en-US" dirty="0"/>
              <a:t>외에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/>
              <a:t>주인공에 필요한 촉매제와 룬 등을 판매합니다</a:t>
            </a:r>
            <a:r>
              <a:rPr lang="en-US" altLang="ko-KR" dirty="0"/>
              <a:t>..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교환소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28AEE8B-6DFB-4C30-9193-9A806F669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146" y="3188188"/>
            <a:ext cx="7922476" cy="275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80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9286CFD4-3062-4602-9432-1DFB12C77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6196"/>
            <a:ext cx="10515600" cy="55464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유저 플레이 핵심 포인트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dirty="0"/>
              <a:t>신규 캐릭터이자 픽업 소환 기간 중인 </a:t>
            </a:r>
            <a:r>
              <a:rPr lang="en-US" altLang="ko-KR" dirty="0"/>
              <a:t>5</a:t>
            </a:r>
            <a:r>
              <a:rPr lang="ko-KR" altLang="en-US" dirty="0"/>
              <a:t>성 영웅 </a:t>
            </a:r>
            <a:r>
              <a:rPr lang="ko-KR" altLang="en-US" dirty="0" err="1"/>
              <a:t>크라우에</a:t>
            </a:r>
            <a:r>
              <a:rPr lang="ko-KR" altLang="en-US" dirty="0"/>
              <a:t> 대한 스토리를 전개하고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en-US" altLang="ko-KR" dirty="0"/>
              <a:t>NPC </a:t>
            </a:r>
            <a:r>
              <a:rPr lang="ko-KR" altLang="en-US" dirty="0"/>
              <a:t>팀을 통해 </a:t>
            </a:r>
            <a:r>
              <a:rPr lang="ko-KR" altLang="en-US" dirty="0" err="1"/>
              <a:t>크라우를</a:t>
            </a:r>
            <a:r>
              <a:rPr lang="ko-KR" altLang="en-US" dirty="0"/>
              <a:t> 아직 보유하지 못한 유저들에게 </a:t>
            </a:r>
            <a:r>
              <a:rPr lang="ko-KR" altLang="en-US" dirty="0" err="1"/>
              <a:t>크라우의</a:t>
            </a:r>
            <a:r>
              <a:rPr lang="ko-KR" altLang="en-US" dirty="0"/>
              <a:t> 성능과 활용 방법을 미리 체험할 수 있도록 하여</a:t>
            </a:r>
            <a:br>
              <a:rPr lang="en-US" altLang="ko-KR" dirty="0"/>
            </a:br>
            <a:r>
              <a:rPr lang="ko-KR" altLang="en-US" dirty="0" err="1"/>
              <a:t>크라우에</a:t>
            </a:r>
            <a:r>
              <a:rPr lang="ko-KR" altLang="en-US" dirty="0"/>
              <a:t> 대한 관심과 소유욕을 자극하도록 유도합니다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이벤트 명 </a:t>
            </a:r>
            <a:r>
              <a:rPr lang="en-US" altLang="ko-KR" b="1" dirty="0"/>
              <a:t>: </a:t>
            </a:r>
            <a:r>
              <a:rPr lang="ko-KR" altLang="en-US" dirty="0"/>
              <a:t>내 기사님이 </a:t>
            </a:r>
            <a:r>
              <a:rPr lang="ko-KR" altLang="en-US" dirty="0" err="1"/>
              <a:t>이럴리없어</a:t>
            </a:r>
            <a:r>
              <a:rPr lang="en-US" altLang="ko-KR" dirty="0"/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이벤트 성격 </a:t>
            </a:r>
            <a:r>
              <a:rPr lang="en-US" altLang="ko-KR" b="1" dirty="0"/>
              <a:t>: </a:t>
            </a:r>
            <a:r>
              <a:rPr lang="ko-KR" altLang="en-US" dirty="0"/>
              <a:t>캐릭터 스토리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기본 테마 </a:t>
            </a:r>
            <a:r>
              <a:rPr lang="en-US" altLang="ko-KR" b="1" dirty="0"/>
              <a:t>: </a:t>
            </a:r>
            <a:r>
              <a:rPr lang="en-US" altLang="ko-KR" dirty="0"/>
              <a:t>5</a:t>
            </a:r>
            <a:r>
              <a:rPr lang="ko-KR" altLang="en-US" dirty="0"/>
              <a:t>성 캐릭터 </a:t>
            </a:r>
            <a:r>
              <a:rPr lang="en-US" altLang="ko-KR" dirty="0"/>
              <a:t>‘</a:t>
            </a:r>
            <a:r>
              <a:rPr lang="ko-KR" altLang="en-US" dirty="0" err="1"/>
              <a:t>크라우</a:t>
            </a:r>
            <a:r>
              <a:rPr lang="en-US" altLang="ko-KR" dirty="0"/>
              <a:t>’</a:t>
            </a:r>
            <a:r>
              <a:rPr lang="ko-KR" altLang="en-US" dirty="0"/>
              <a:t>의 이제라 방문기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주요 보상 </a:t>
            </a:r>
            <a:r>
              <a:rPr lang="en-US" altLang="ko-KR" b="1" dirty="0"/>
              <a:t>: </a:t>
            </a:r>
            <a:r>
              <a:rPr lang="ko-KR" altLang="en-US" dirty="0"/>
              <a:t>서브 스토리 기본 보상 </a:t>
            </a:r>
            <a:r>
              <a:rPr lang="en-US" altLang="ko-KR" dirty="0"/>
              <a:t>(</a:t>
            </a:r>
            <a:r>
              <a:rPr lang="ko-KR" altLang="en-US" dirty="0"/>
              <a:t>퀘스트</a:t>
            </a:r>
            <a:r>
              <a:rPr lang="en-US" altLang="ko-KR" dirty="0"/>
              <a:t>, </a:t>
            </a:r>
            <a:r>
              <a:rPr lang="ko-KR" altLang="en-US" dirty="0"/>
              <a:t>업적</a:t>
            </a:r>
            <a:r>
              <a:rPr lang="en-US" altLang="ko-KR" dirty="0"/>
              <a:t>, </a:t>
            </a:r>
            <a:r>
              <a:rPr lang="ko-KR" altLang="en-US" dirty="0"/>
              <a:t>스테이지 미션 보상 등</a:t>
            </a:r>
            <a:r>
              <a:rPr lang="en-US" altLang="ko-KR" dirty="0"/>
              <a:t>), </a:t>
            </a:r>
            <a:r>
              <a:rPr lang="ko-KR" altLang="en-US" dirty="0" err="1"/>
              <a:t>크라우와</a:t>
            </a:r>
            <a:r>
              <a:rPr lang="ko-KR" altLang="en-US" dirty="0"/>
              <a:t> 관련된 촉매제 </a:t>
            </a:r>
            <a:r>
              <a:rPr lang="en-US" altLang="ko-KR" dirty="0"/>
              <a:t>(</a:t>
            </a:r>
            <a:r>
              <a:rPr lang="ko-KR" altLang="en-US" dirty="0"/>
              <a:t>교환소 구입</a:t>
            </a:r>
            <a:r>
              <a:rPr lang="en-US" altLang="ko-KR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진행 기간 </a:t>
            </a:r>
            <a:r>
              <a:rPr lang="en-US" altLang="ko-KR" b="1" dirty="0"/>
              <a:t>: </a:t>
            </a:r>
            <a:r>
              <a:rPr lang="en-US" altLang="ko-KR" dirty="0"/>
              <a:t>1</a:t>
            </a:r>
            <a:r>
              <a:rPr lang="ko-KR" altLang="en-US" dirty="0"/>
              <a:t>주 </a:t>
            </a:r>
            <a:r>
              <a:rPr lang="en-US" altLang="ko-KR" dirty="0"/>
              <a:t>(10</a:t>
            </a:r>
            <a:r>
              <a:rPr lang="ko-KR" altLang="en-US" dirty="0"/>
              <a:t>월 </a:t>
            </a:r>
            <a:r>
              <a:rPr lang="en-US" altLang="ko-KR" dirty="0"/>
              <a:t>04</a:t>
            </a:r>
            <a:r>
              <a:rPr lang="ko-KR" altLang="en-US" dirty="0"/>
              <a:t>일</a:t>
            </a:r>
            <a:r>
              <a:rPr lang="en-US" altLang="ko-KR" dirty="0"/>
              <a:t> 08:00 ~ 10</a:t>
            </a:r>
            <a:r>
              <a:rPr lang="ko-KR" altLang="en-US" dirty="0"/>
              <a:t>월 </a:t>
            </a:r>
            <a:r>
              <a:rPr lang="en-US" altLang="ko-KR" dirty="0"/>
              <a:t>11</a:t>
            </a:r>
            <a:r>
              <a:rPr lang="ko-KR" altLang="en-US" dirty="0"/>
              <a:t>일 </a:t>
            </a:r>
            <a:r>
              <a:rPr lang="en-US" altLang="ko-KR" dirty="0"/>
              <a:t>07:00), </a:t>
            </a:r>
            <a:r>
              <a:rPr lang="ko-KR" altLang="en-US" dirty="0"/>
              <a:t>교환소는 </a:t>
            </a:r>
            <a:r>
              <a:rPr lang="en-US" altLang="ko-KR" dirty="0"/>
              <a:t>1</a:t>
            </a:r>
            <a:r>
              <a:rPr lang="ko-KR" altLang="en-US" dirty="0"/>
              <a:t>주 더 개방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총 스테이지 구성 </a:t>
            </a:r>
            <a:r>
              <a:rPr lang="en-US" altLang="ko-KR" b="1" dirty="0"/>
              <a:t>: </a:t>
            </a:r>
            <a:r>
              <a:rPr lang="en-US" altLang="ko-KR" dirty="0"/>
              <a:t>20</a:t>
            </a:r>
            <a:r>
              <a:rPr lang="ko-KR" altLang="en-US" dirty="0"/>
              <a:t>개 스테이지</a:t>
            </a:r>
            <a:r>
              <a:rPr lang="en-US" altLang="ko-KR" dirty="0"/>
              <a:t>(</a:t>
            </a:r>
            <a:r>
              <a:rPr lang="ko-KR" altLang="en-US" dirty="0"/>
              <a:t>일반 난이도 </a:t>
            </a:r>
            <a:r>
              <a:rPr lang="en-US" altLang="ko-KR" dirty="0"/>
              <a:t>10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월드 난이도 </a:t>
            </a:r>
            <a:r>
              <a:rPr lang="en-US" altLang="ko-KR" dirty="0"/>
              <a:t>10</a:t>
            </a:r>
            <a:r>
              <a:rPr lang="ko-KR" altLang="en-US" dirty="0"/>
              <a:t>개</a:t>
            </a:r>
            <a:r>
              <a:rPr lang="en-US" altLang="ko-KR" dirty="0"/>
              <a:t>) 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총 퀘스트 수량 </a:t>
            </a:r>
            <a:r>
              <a:rPr lang="en-US" altLang="ko-KR" b="1" dirty="0"/>
              <a:t>:</a:t>
            </a:r>
            <a:r>
              <a:rPr lang="en-US" altLang="ko-KR" dirty="0"/>
              <a:t> 10</a:t>
            </a:r>
            <a:r>
              <a:rPr lang="ko-KR" altLang="en-US" dirty="0"/>
              <a:t>개 </a:t>
            </a:r>
            <a:r>
              <a:rPr lang="en-US" altLang="ko-KR" dirty="0"/>
              <a:t>(</a:t>
            </a:r>
            <a:r>
              <a:rPr lang="ko-KR" altLang="en-US" dirty="0"/>
              <a:t>일반 스테이지에 모두 대응</a:t>
            </a:r>
            <a:r>
              <a:rPr lang="en-US" altLang="ko-KR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연계되는 이벤트 </a:t>
            </a:r>
            <a:r>
              <a:rPr lang="en-US" altLang="ko-KR" b="1" dirty="0"/>
              <a:t>: </a:t>
            </a:r>
            <a:r>
              <a:rPr lang="ko-KR" altLang="en-US" dirty="0" err="1"/>
              <a:t>크라우</a:t>
            </a:r>
            <a:r>
              <a:rPr lang="ko-KR" altLang="en-US" dirty="0"/>
              <a:t> 픽업 소환 </a:t>
            </a:r>
            <a:r>
              <a:rPr lang="en-US" altLang="ko-KR" dirty="0"/>
              <a:t>(</a:t>
            </a:r>
            <a:r>
              <a:rPr lang="ko-KR" altLang="en-US" dirty="0" err="1"/>
              <a:t>크라우</a:t>
            </a:r>
            <a:r>
              <a:rPr lang="ko-KR" altLang="en-US" dirty="0"/>
              <a:t> 픽업은 </a:t>
            </a:r>
            <a:r>
              <a:rPr lang="en-US" altLang="ko-KR" dirty="0"/>
              <a:t>9</a:t>
            </a:r>
            <a:r>
              <a:rPr lang="ko-KR" altLang="en-US" dirty="0"/>
              <a:t>월 </a:t>
            </a:r>
            <a:r>
              <a:rPr lang="en-US" altLang="ko-KR" dirty="0"/>
              <a:t>28</a:t>
            </a:r>
            <a:r>
              <a:rPr lang="ko-KR" altLang="en-US" dirty="0"/>
              <a:t>일 부터 </a:t>
            </a:r>
            <a:r>
              <a:rPr lang="en-US" altLang="ko-KR" dirty="0"/>
              <a:t>10</a:t>
            </a:r>
            <a:r>
              <a:rPr lang="ko-KR" altLang="en-US" dirty="0"/>
              <a:t>월 </a:t>
            </a:r>
            <a:r>
              <a:rPr lang="en-US" altLang="ko-KR" dirty="0"/>
              <a:t>10</a:t>
            </a:r>
            <a:r>
              <a:rPr lang="ko-KR" altLang="en-US" dirty="0"/>
              <a:t>일까지 진행</a:t>
            </a:r>
            <a:r>
              <a:rPr lang="en-US" altLang="ko-KR" dirty="0"/>
              <a:t>)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C5C1665F-C05F-4392-9D82-EA56AC00A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캐릭터 스토리 이벤트 개요</a:t>
            </a:r>
          </a:p>
        </p:txBody>
      </p:sp>
    </p:spTree>
    <p:extLst>
      <p:ext uri="{BB962C8B-B14F-4D97-AF65-F5344CB8AC3E}">
        <p14:creationId xmlns:p14="http://schemas.microsoft.com/office/powerpoint/2010/main" val="2564212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0259"/>
            <a:ext cx="10515600" cy="12794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퀘스트가 있을 때</a:t>
            </a:r>
            <a:r>
              <a:rPr lang="en-US" altLang="ko-KR" b="1" dirty="0"/>
              <a:t>, [</a:t>
            </a:r>
            <a:r>
              <a:rPr lang="ko-KR" altLang="en-US" b="1" dirty="0"/>
              <a:t>스토리 진행</a:t>
            </a:r>
            <a:r>
              <a:rPr lang="en-US" altLang="ko-KR" b="1" dirty="0"/>
              <a:t>] </a:t>
            </a:r>
            <a:r>
              <a:rPr lang="ko-KR" altLang="en-US" b="1" dirty="0"/>
              <a:t>버튼이 </a:t>
            </a:r>
            <a:r>
              <a:rPr lang="en-US" altLang="ko-KR" b="1" dirty="0"/>
              <a:t>[</a:t>
            </a:r>
            <a:r>
              <a:rPr lang="ko-KR" altLang="en-US" b="1" dirty="0"/>
              <a:t>퀘스트 진행</a:t>
            </a:r>
            <a:r>
              <a:rPr lang="en-US" altLang="ko-KR" b="1" dirty="0"/>
              <a:t>]</a:t>
            </a:r>
            <a:r>
              <a:rPr lang="ko-KR" altLang="en-US" b="1" dirty="0"/>
              <a:t>으로 변경됩니다</a:t>
            </a:r>
            <a:r>
              <a:rPr lang="en-US" altLang="ko-KR" b="1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 err="1"/>
              <a:t>크라우</a:t>
            </a:r>
            <a:r>
              <a:rPr lang="ko-KR" altLang="en-US" dirty="0"/>
              <a:t> 서브 스토리부터</a:t>
            </a:r>
            <a:r>
              <a:rPr lang="en-US" altLang="ko-KR" dirty="0"/>
              <a:t>, ‘</a:t>
            </a:r>
            <a:r>
              <a:rPr lang="ko-KR" altLang="en-US" dirty="0"/>
              <a:t>스토리가 없는</a:t>
            </a:r>
            <a:r>
              <a:rPr lang="en-US" altLang="ko-KR" dirty="0"/>
              <a:t>’ </a:t>
            </a:r>
            <a:r>
              <a:rPr lang="ko-KR" altLang="en-US" dirty="0"/>
              <a:t>퀘스트가 생기기 때문에</a:t>
            </a:r>
            <a:r>
              <a:rPr lang="en-US" altLang="ko-KR" dirty="0"/>
              <a:t>, </a:t>
            </a:r>
            <a:r>
              <a:rPr lang="ko-KR" altLang="en-US" dirty="0"/>
              <a:t>스토리 진행이 아닌 </a:t>
            </a:r>
            <a:r>
              <a:rPr lang="en-US" altLang="ko-KR" dirty="0"/>
              <a:t>‘</a:t>
            </a:r>
            <a:r>
              <a:rPr lang="ko-KR" altLang="en-US" dirty="0"/>
              <a:t>퀘스트 진행</a:t>
            </a:r>
            <a:r>
              <a:rPr lang="en-US" altLang="ko-KR" dirty="0"/>
              <a:t>’</a:t>
            </a:r>
            <a:r>
              <a:rPr lang="ko-KR" altLang="en-US" dirty="0"/>
              <a:t>으로 명칭이 변경됩니다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 </a:t>
            </a:r>
            <a:r>
              <a:rPr lang="ko-KR" altLang="en-US" dirty="0"/>
              <a:t>그 외의 사양에는 변경점이 없습니다</a:t>
            </a:r>
            <a:r>
              <a:rPr lang="en-US" altLang="ko-KR" dirty="0"/>
              <a:t>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기타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46DE64-35F1-4E5E-AEA8-7BA359598E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9" r="16247"/>
          <a:stretch/>
        </p:blipFill>
        <p:spPr>
          <a:xfrm>
            <a:off x="3450337" y="2300591"/>
            <a:ext cx="3419856" cy="241771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970C006-91A4-4A5A-88FF-86AC00B489D1}"/>
              </a:ext>
            </a:extLst>
          </p:cNvPr>
          <p:cNvSpPr/>
          <p:nvPr/>
        </p:nvSpPr>
        <p:spPr>
          <a:xfrm>
            <a:off x="5596128" y="4213536"/>
            <a:ext cx="1219200" cy="4511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내용 개체 틀 1">
            <a:extLst>
              <a:ext uri="{FF2B5EF4-FFF2-40B4-BE49-F238E27FC236}">
                <a16:creationId xmlns:a16="http://schemas.microsoft.com/office/drawing/2014/main" id="{7ED407E5-890C-4A3A-B9B4-3771C9C8E984}"/>
              </a:ext>
            </a:extLst>
          </p:cNvPr>
          <p:cNvSpPr txBox="1">
            <a:spLocks/>
          </p:cNvSpPr>
          <p:nvPr/>
        </p:nvSpPr>
        <p:spPr>
          <a:xfrm>
            <a:off x="838200" y="4956771"/>
            <a:ext cx="10515600" cy="1096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836410" rtl="0" eaLnBrk="1" latinLnBrk="1" hangingPunct="1">
              <a:lnSpc>
                <a:spcPct val="90000"/>
              </a:lnSpc>
              <a:spcBef>
                <a:spcPts val="91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1pPr>
            <a:lvl2pPr marL="418205" indent="0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2pPr>
            <a:lvl3pPr marL="104551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3pPr>
            <a:lvl4pPr marL="1463718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4pPr>
            <a:lvl5pPr marL="188192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5pPr>
            <a:lvl6pPr marL="2300128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1833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36539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54744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/>
              <a:t>관련 이슈 </a:t>
            </a:r>
            <a:r>
              <a:rPr lang="en-US" altLang="ko-KR" dirty="0"/>
              <a:t>: </a:t>
            </a:r>
            <a:r>
              <a:rPr lang="en-US" altLang="ko-KR" dirty="0">
                <a:hlinkClick r:id="rId3"/>
              </a:rPr>
              <a:t>http://redmine/issues/10670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05466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타이틀 이름 </a:t>
            </a:r>
            <a:r>
              <a:rPr lang="en-US" altLang="ko-KR" b="1" dirty="0"/>
              <a:t>: </a:t>
            </a:r>
            <a:r>
              <a:rPr lang="ko-KR" altLang="en-US" dirty="0"/>
              <a:t>내 기사님이 </a:t>
            </a:r>
            <a:r>
              <a:rPr lang="ko-KR" altLang="en-US" dirty="0" err="1"/>
              <a:t>이럴리없어</a:t>
            </a:r>
            <a:r>
              <a:rPr lang="en-US" altLang="ko-KR" dirty="0"/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이벤트 타겟 캐릭터 </a:t>
            </a:r>
            <a:r>
              <a:rPr lang="en-US" altLang="ko-KR" b="1" dirty="0"/>
              <a:t>: </a:t>
            </a:r>
            <a:r>
              <a:rPr lang="ko-KR" altLang="en-US" dirty="0" err="1"/>
              <a:t>크라우</a:t>
            </a:r>
            <a:r>
              <a:rPr lang="ko-KR" altLang="en-US" dirty="0"/>
              <a:t> </a:t>
            </a:r>
            <a:r>
              <a:rPr lang="en-US" altLang="ko-KR" dirty="0"/>
              <a:t>(ID:</a:t>
            </a:r>
            <a:r>
              <a:rPr lang="ko-KR" altLang="en-US" dirty="0"/>
              <a:t> </a:t>
            </a:r>
            <a:r>
              <a:rPr lang="en-US" altLang="ko-KR" dirty="0"/>
              <a:t>c1070)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이벤트 타겟 캐릭터 제공 방법 </a:t>
            </a:r>
            <a:r>
              <a:rPr lang="en-US" altLang="ko-KR" b="1" dirty="0"/>
              <a:t>: </a:t>
            </a:r>
            <a:r>
              <a:rPr lang="ko-KR" altLang="en-US" dirty="0"/>
              <a:t>픽업 소환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이벤트 진행 기간 </a:t>
            </a:r>
            <a:r>
              <a:rPr lang="en-US" altLang="ko-KR" b="1" dirty="0"/>
              <a:t>: </a:t>
            </a:r>
            <a:r>
              <a:rPr lang="en-US" altLang="ko-KR" dirty="0"/>
              <a:t>1</a:t>
            </a:r>
            <a:r>
              <a:rPr lang="ko-KR" altLang="en-US" dirty="0"/>
              <a:t>주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	1</a:t>
            </a:r>
            <a:r>
              <a:rPr lang="ko-KR" altLang="en-US" dirty="0"/>
              <a:t>주 </a:t>
            </a:r>
            <a:r>
              <a:rPr lang="en-US" altLang="ko-KR" dirty="0"/>
              <a:t>(1004 08:00 ~ 1011</a:t>
            </a:r>
            <a:r>
              <a:rPr lang="ko-KR" altLang="en-US" dirty="0"/>
              <a:t> </a:t>
            </a:r>
            <a:r>
              <a:rPr lang="en-US" altLang="ko-KR" dirty="0"/>
              <a:t>07:00 ) 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모든 스테이지 개방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/>
              <a:t>교환소 오픈 기간 </a:t>
            </a:r>
            <a:r>
              <a:rPr lang="en-US" altLang="ko-KR" dirty="0"/>
              <a:t>(1004</a:t>
            </a:r>
            <a:r>
              <a:rPr lang="ko-KR" altLang="en-US" dirty="0"/>
              <a:t> </a:t>
            </a:r>
            <a:r>
              <a:rPr lang="en-US" altLang="ko-KR" dirty="0"/>
              <a:t>08:00</a:t>
            </a:r>
            <a:r>
              <a:rPr lang="ko-KR" altLang="en-US" dirty="0"/>
              <a:t> </a:t>
            </a:r>
            <a:r>
              <a:rPr lang="en-US" altLang="ko-KR" dirty="0"/>
              <a:t>~ 1018 07:00) : </a:t>
            </a:r>
            <a:r>
              <a:rPr lang="ko-KR" altLang="en-US" dirty="0"/>
              <a:t>스테이지 종료일로부터 </a:t>
            </a:r>
            <a:r>
              <a:rPr lang="en-US" altLang="ko-KR" dirty="0"/>
              <a:t>1</a:t>
            </a:r>
            <a:r>
              <a:rPr lang="ko-KR" altLang="en-US" dirty="0"/>
              <a:t>주일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NPC </a:t>
            </a:r>
            <a:r>
              <a:rPr lang="ko-KR" altLang="en-US" b="1" dirty="0"/>
              <a:t>팀 사용 여부 </a:t>
            </a:r>
            <a:r>
              <a:rPr lang="en-US" altLang="ko-KR" b="1" dirty="0"/>
              <a:t>: </a:t>
            </a:r>
            <a:r>
              <a:rPr lang="ko-KR" altLang="en-US" dirty="0"/>
              <a:t>있음</a:t>
            </a:r>
            <a:r>
              <a:rPr lang="en-US" altLang="ko-KR" dirty="0"/>
              <a:t>. (4</a:t>
            </a:r>
            <a:r>
              <a:rPr lang="ko-KR" altLang="en-US" dirty="0"/>
              <a:t>회</a:t>
            </a:r>
            <a:r>
              <a:rPr lang="en-US" altLang="ko-KR" dirty="0"/>
              <a:t>. </a:t>
            </a:r>
            <a:r>
              <a:rPr lang="ko-KR" altLang="en-US" dirty="0"/>
              <a:t>스토리에 대응하는 스테이지마다 최초 </a:t>
            </a:r>
            <a:r>
              <a:rPr lang="en-US" altLang="ko-KR" dirty="0"/>
              <a:t>1</a:t>
            </a:r>
            <a:r>
              <a:rPr lang="ko-KR" altLang="en-US" dirty="0"/>
              <a:t>회 사용</a:t>
            </a:r>
            <a:r>
              <a:rPr lang="en-US" altLang="ko-KR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b="1" dirty="0"/>
              <a:t>복각 여부 </a:t>
            </a:r>
            <a:r>
              <a:rPr lang="en-US" altLang="ko-KR" b="1" dirty="0"/>
              <a:t>: </a:t>
            </a:r>
            <a:r>
              <a:rPr lang="ko-KR" altLang="en-US" dirty="0"/>
              <a:t>미정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기본 정보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AF9425A-AA8A-4882-AA8E-6E6EA1092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991" y="945684"/>
            <a:ext cx="3045568" cy="162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645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0259"/>
            <a:ext cx="10515600" cy="166324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 dirty="0" err="1"/>
              <a:t>크라우</a:t>
            </a:r>
            <a:r>
              <a:rPr lang="ko-KR" altLang="en-US" b="1" dirty="0"/>
              <a:t> 서브 스토리에서 능력치가 강화되는 캐릭터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/>
              <a:t>서브 스토리에서는 주역</a:t>
            </a:r>
            <a:r>
              <a:rPr lang="en-US" altLang="ko-KR" dirty="0"/>
              <a:t>, </a:t>
            </a:r>
            <a:r>
              <a:rPr lang="ko-KR" altLang="en-US" dirty="0"/>
              <a:t>또는 주연으로 등장하는 일부 캐릭터의 능력치가 강화됩니다</a:t>
            </a:r>
            <a:r>
              <a:rPr lang="en-US" altLang="ko-KR" dirty="0"/>
              <a:t>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스토리 버프 캐릭터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232A154-F135-488C-9E01-F6EA113A8A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0088408"/>
              </p:ext>
            </p:extLst>
          </p:nvPr>
        </p:nvGraphicFramePr>
        <p:xfrm>
          <a:off x="1958848" y="1908386"/>
          <a:ext cx="754481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1408">
                  <a:extLst>
                    <a:ext uri="{9D8B030D-6E8A-4147-A177-3AD203B41FA5}">
                      <a16:colId xmlns:a16="http://schemas.microsoft.com/office/drawing/2014/main" val="781210570"/>
                    </a:ext>
                  </a:extLst>
                </a:gridCol>
                <a:gridCol w="2830830">
                  <a:extLst>
                    <a:ext uri="{9D8B030D-6E8A-4147-A177-3AD203B41FA5}">
                      <a16:colId xmlns:a16="http://schemas.microsoft.com/office/drawing/2014/main" val="2527928832"/>
                    </a:ext>
                  </a:extLst>
                </a:gridCol>
                <a:gridCol w="3862578">
                  <a:extLst>
                    <a:ext uri="{9D8B030D-6E8A-4147-A177-3AD203B41FA5}">
                      <a16:colId xmlns:a16="http://schemas.microsoft.com/office/drawing/2014/main" val="35246908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등급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효과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적용 캐릭터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0153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공격력 </a:t>
                      </a:r>
                      <a:r>
                        <a:rPr lang="en-US" altLang="ko-KR" sz="1200" dirty="0"/>
                        <a:t>50%, </a:t>
                      </a:r>
                      <a:r>
                        <a:rPr lang="ko-KR" altLang="en-US" sz="1200" dirty="0"/>
                        <a:t>생명력 </a:t>
                      </a:r>
                      <a:r>
                        <a:rPr lang="en-US" altLang="ko-KR" sz="1200" dirty="0"/>
                        <a:t>50%, </a:t>
                      </a:r>
                      <a:r>
                        <a:rPr lang="ko-KR" altLang="en-US" sz="1200" dirty="0"/>
                        <a:t>방어력 </a:t>
                      </a:r>
                      <a:r>
                        <a:rPr lang="en-US" altLang="ko-KR" sz="1200" dirty="0"/>
                        <a:t>50%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크라우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5653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하위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공격력 </a:t>
                      </a:r>
                      <a:r>
                        <a:rPr lang="en-US" altLang="ko-KR" sz="1200" dirty="0"/>
                        <a:t>30%, </a:t>
                      </a:r>
                      <a:r>
                        <a:rPr lang="ko-KR" altLang="en-US" sz="1200" dirty="0"/>
                        <a:t>생명력 </a:t>
                      </a:r>
                      <a:r>
                        <a:rPr lang="en-US" altLang="ko-KR" sz="1200" dirty="0"/>
                        <a:t>30%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코르부스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 err="1"/>
                        <a:t>몽모랑시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 err="1"/>
                        <a:t>아이테르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 err="1"/>
                        <a:t>엘슨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제나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 err="1"/>
                        <a:t>에노트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2119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667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0259"/>
            <a:ext cx="10515600" cy="166324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 dirty="0"/>
              <a:t>이벤트 스테이지 드랍 보상 아이템 </a:t>
            </a:r>
            <a:r>
              <a:rPr lang="en-US" altLang="ko-KR" b="1" dirty="0"/>
              <a:t>(</a:t>
            </a:r>
            <a:r>
              <a:rPr lang="ko-KR" altLang="en-US" b="1" dirty="0"/>
              <a:t>토큰</a:t>
            </a:r>
            <a:r>
              <a:rPr lang="en-US" altLang="ko-KR" b="1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/>
              <a:t>스테이지 보상으로 </a:t>
            </a:r>
            <a:r>
              <a:rPr lang="ko-KR" altLang="en-US" dirty="0" err="1"/>
              <a:t>드랍합니다</a:t>
            </a:r>
            <a:r>
              <a:rPr lang="en-US" altLang="ko-KR" dirty="0"/>
              <a:t>. </a:t>
            </a:r>
            <a:r>
              <a:rPr lang="ko-KR" altLang="en-US" dirty="0"/>
              <a:t>모든 스테이지의 마지막 전투에서 확정적으로 </a:t>
            </a:r>
            <a:r>
              <a:rPr lang="ko-KR" altLang="en-US" dirty="0" err="1"/>
              <a:t>드랍합니다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/>
              <a:t>토큰 아이템은 교환소에서 각종 한정 아이템 및 재화 아이템과 교환할 수 있습니다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/>
              <a:t>토큰 아이템은 최종 교환 기간이 끝나면 일괄 삭제됩니다</a:t>
            </a:r>
            <a:r>
              <a:rPr lang="en-US" altLang="ko-KR" dirty="0"/>
              <a:t>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토큰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E39623A-9D75-460F-9B7E-B86947D465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1723418"/>
              </p:ext>
            </p:extLst>
          </p:nvPr>
        </p:nvGraphicFramePr>
        <p:xfrm>
          <a:off x="1715987" y="2612573"/>
          <a:ext cx="7358895" cy="13240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9556">
                  <a:extLst>
                    <a:ext uri="{9D8B030D-6E8A-4147-A177-3AD203B41FA5}">
                      <a16:colId xmlns:a16="http://schemas.microsoft.com/office/drawing/2014/main" val="3603083511"/>
                    </a:ext>
                  </a:extLst>
                </a:gridCol>
                <a:gridCol w="809556">
                  <a:extLst>
                    <a:ext uri="{9D8B030D-6E8A-4147-A177-3AD203B41FA5}">
                      <a16:colId xmlns:a16="http://schemas.microsoft.com/office/drawing/2014/main" val="3365312061"/>
                    </a:ext>
                  </a:extLst>
                </a:gridCol>
                <a:gridCol w="771757">
                  <a:extLst>
                    <a:ext uri="{9D8B030D-6E8A-4147-A177-3AD203B41FA5}">
                      <a16:colId xmlns:a16="http://schemas.microsoft.com/office/drawing/2014/main" val="1084927926"/>
                    </a:ext>
                  </a:extLst>
                </a:gridCol>
                <a:gridCol w="3990088">
                  <a:extLst>
                    <a:ext uri="{9D8B030D-6E8A-4147-A177-3AD203B41FA5}">
                      <a16:colId xmlns:a16="http://schemas.microsoft.com/office/drawing/2014/main" val="995433927"/>
                    </a:ext>
                  </a:extLst>
                </a:gridCol>
                <a:gridCol w="977938">
                  <a:extLst>
                    <a:ext uri="{9D8B030D-6E8A-4147-A177-3AD203B41FA5}">
                      <a16:colId xmlns:a16="http://schemas.microsoft.com/office/drawing/2014/main" val="3425843381"/>
                    </a:ext>
                  </a:extLst>
                </a:gridCol>
              </a:tblGrid>
              <a:tr h="56659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아이콘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>
                          <a:effectLst/>
                        </a:rPr>
                        <a:t>토큰 이름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>
                          <a:effectLst/>
                        </a:rPr>
                        <a:t>토큰 설명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>
                          <a:effectLst/>
                        </a:rPr>
                        <a:t>리소스명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05660145"/>
                  </a:ext>
                </a:extLst>
              </a:tr>
              <a:tr h="757503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로자리오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 dirty="0">
                          <a:effectLst/>
                        </a:rPr>
                        <a:t>ma_v1070a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r>
                        <a:rPr lang="ko-KR" altLang="en-US" sz="1100" dirty="0" err="1">
                          <a:effectLst/>
                        </a:rPr>
                        <a:t>푸른성십자회의</a:t>
                      </a:r>
                      <a:r>
                        <a:rPr lang="ko-KR" altLang="en-US" sz="1100" dirty="0">
                          <a:effectLst/>
                        </a:rPr>
                        <a:t> 상징인 십자 형태의 장신구와 </a:t>
                      </a:r>
                      <a:r>
                        <a:rPr lang="ko-KR" altLang="en-US" sz="1100" dirty="0" err="1">
                          <a:effectLst/>
                        </a:rPr>
                        <a:t>청금석이</a:t>
                      </a:r>
                      <a:r>
                        <a:rPr lang="ko-KR" altLang="en-US" sz="1100" dirty="0">
                          <a:effectLst/>
                        </a:rPr>
                        <a:t> 꿰어져 있는 자그마한 묵주</a:t>
                      </a:r>
                      <a:r>
                        <a:rPr lang="en-US" altLang="ko-KR" sz="1100" dirty="0">
                          <a:effectLst/>
                        </a:rPr>
                        <a:t>.</a:t>
                      </a: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ma_v1070a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87140329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79B4FD4C-5C0F-414B-8C4A-CEC361A2D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117" y="3210245"/>
            <a:ext cx="660715" cy="66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634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0259"/>
            <a:ext cx="10515600" cy="96244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 dirty="0"/>
              <a:t>이벤트 스테이지 드랍 밸런스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 err="1"/>
              <a:t>크라우</a:t>
            </a:r>
            <a:r>
              <a:rPr lang="ko-KR" altLang="en-US" dirty="0"/>
              <a:t> 캐릭터 스토리부터</a:t>
            </a:r>
            <a:r>
              <a:rPr lang="en-US" altLang="ko-KR" dirty="0"/>
              <a:t> </a:t>
            </a:r>
            <a:r>
              <a:rPr lang="ko-KR" altLang="en-US" dirty="0"/>
              <a:t>경험치와 골드</a:t>
            </a:r>
            <a:r>
              <a:rPr lang="en-US" altLang="ko-KR" dirty="0"/>
              <a:t>, </a:t>
            </a:r>
            <a:r>
              <a:rPr lang="ko-KR" altLang="en-US" dirty="0"/>
              <a:t>재료 영웅 등의 기본 보상이 모험과 동일하며 촉매제도 </a:t>
            </a:r>
            <a:r>
              <a:rPr lang="ko-KR" altLang="en-US" dirty="0" err="1"/>
              <a:t>드랍합니다</a:t>
            </a:r>
            <a:r>
              <a:rPr lang="en-US" altLang="ko-KR" dirty="0"/>
              <a:t>.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드랍 보상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F4B6A56-E04E-496C-8952-89BC6070BB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572171"/>
              </p:ext>
            </p:extLst>
          </p:nvPr>
        </p:nvGraphicFramePr>
        <p:xfrm>
          <a:off x="1057148" y="2059012"/>
          <a:ext cx="5968999" cy="25336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8185">
                  <a:extLst>
                    <a:ext uri="{9D8B030D-6E8A-4147-A177-3AD203B41FA5}">
                      <a16:colId xmlns:a16="http://schemas.microsoft.com/office/drawing/2014/main" val="2127332740"/>
                    </a:ext>
                  </a:extLst>
                </a:gridCol>
                <a:gridCol w="2107267">
                  <a:extLst>
                    <a:ext uri="{9D8B030D-6E8A-4147-A177-3AD203B41FA5}">
                      <a16:colId xmlns:a16="http://schemas.microsoft.com/office/drawing/2014/main" val="1651791973"/>
                    </a:ext>
                  </a:extLst>
                </a:gridCol>
                <a:gridCol w="2183547">
                  <a:extLst>
                    <a:ext uri="{9D8B030D-6E8A-4147-A177-3AD203B41FA5}">
                      <a16:colId xmlns:a16="http://schemas.microsoft.com/office/drawing/2014/main" val="2637367568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일반</a:t>
                      </a:r>
                      <a:endParaRPr lang="ko-KR" altLang="en-US" sz="11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월드</a:t>
                      </a:r>
                      <a:endParaRPr lang="ko-KR" altLang="en-US" sz="11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006946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경험치</a:t>
                      </a:r>
                      <a:endParaRPr lang="ko-KR" altLang="en-US" sz="11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모험과 동일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일반난이도의 </a:t>
                      </a:r>
                      <a:r>
                        <a:rPr lang="en-US" altLang="ko-KR" sz="1100" u="none" strike="noStrike" dirty="0">
                          <a:effectLst/>
                        </a:rPr>
                        <a:t>1.3</a:t>
                      </a:r>
                      <a:r>
                        <a:rPr lang="ko-KR" altLang="en-US" sz="1100" u="none" strike="noStrike" dirty="0">
                          <a:effectLst/>
                        </a:rPr>
                        <a:t>배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786808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골드</a:t>
                      </a:r>
                      <a:endParaRPr lang="ko-KR" altLang="en-US" sz="11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39795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추가골드</a:t>
                      </a:r>
                      <a:endParaRPr lang="ko-KR" altLang="en-US" sz="11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모험과 동일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6094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보물상자 </a:t>
                      </a:r>
                      <a:r>
                        <a:rPr lang="en-US" altLang="ko-KR" sz="1100" u="none" strike="noStrike">
                          <a:effectLst/>
                        </a:rPr>
                        <a:t>/ </a:t>
                      </a:r>
                      <a:r>
                        <a:rPr lang="ko-KR" altLang="en-US" sz="1100" u="none" strike="noStrike">
                          <a:effectLst/>
                        </a:rPr>
                        <a:t>오브젝트</a:t>
                      </a:r>
                      <a:endParaRPr lang="ko-KR" altLang="en-US" sz="11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모험과 동일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51368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장비</a:t>
                      </a:r>
                      <a:endParaRPr lang="ko-KR" altLang="en-US" sz="1100" b="1" i="0" u="none" strike="noStrike" dirty="0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T2 (</a:t>
                      </a:r>
                      <a:r>
                        <a:rPr lang="ko-KR" altLang="en-US" sz="1100" u="none" strike="noStrike" dirty="0">
                          <a:effectLst/>
                        </a:rPr>
                        <a:t>일반 </a:t>
                      </a:r>
                      <a:r>
                        <a:rPr lang="en-US" altLang="ko-KR" sz="1100" u="none" strike="noStrike" dirty="0">
                          <a:effectLst/>
                        </a:rPr>
                        <a:t>~ </a:t>
                      </a:r>
                      <a:r>
                        <a:rPr lang="ko-KR" altLang="en-US" sz="1100" u="none" strike="noStrike" dirty="0">
                          <a:effectLst/>
                        </a:rPr>
                        <a:t>고급</a:t>
                      </a:r>
                      <a:r>
                        <a:rPr lang="en-US" altLang="ko-KR" sz="1100" u="none" strike="noStrike" dirty="0">
                          <a:effectLst/>
                        </a:rPr>
                        <a:t>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T3 </a:t>
                      </a:r>
                      <a:r>
                        <a:rPr lang="en-US" altLang="ko-KR" sz="1100" u="none" strike="noStrike" dirty="0">
                          <a:effectLst/>
                        </a:rPr>
                        <a:t>(</a:t>
                      </a:r>
                      <a:r>
                        <a:rPr lang="ko-KR" altLang="en-US" sz="1100" u="none" strike="noStrike" dirty="0">
                          <a:effectLst/>
                        </a:rPr>
                        <a:t>일반 </a:t>
                      </a:r>
                      <a:r>
                        <a:rPr lang="en-US" altLang="ko-KR" sz="1100" u="none" strike="noStrike" dirty="0">
                          <a:effectLst/>
                        </a:rPr>
                        <a:t>~ </a:t>
                      </a:r>
                      <a:r>
                        <a:rPr lang="ko-KR" altLang="en-US" sz="1100" u="none" strike="noStrike" dirty="0">
                          <a:effectLst/>
                        </a:rPr>
                        <a:t>고급</a:t>
                      </a:r>
                      <a:r>
                        <a:rPr lang="en-US" altLang="ko-KR" sz="1100" u="none" strike="noStrike" dirty="0">
                          <a:effectLst/>
                        </a:rPr>
                        <a:t>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812014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세트</a:t>
                      </a:r>
                      <a:endParaRPr lang="ko-KR" altLang="en-US" sz="1100" b="1" i="0" u="none" strike="noStrike" dirty="0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방어 </a:t>
                      </a:r>
                      <a:r>
                        <a:rPr lang="en-US" altLang="ko-KR" sz="1100" u="none" strike="noStrike" dirty="0">
                          <a:effectLst/>
                        </a:rPr>
                        <a:t>/ </a:t>
                      </a:r>
                      <a:r>
                        <a:rPr lang="ko-KR" altLang="en-US" sz="1100" u="none" strike="noStrike" dirty="0">
                          <a:effectLst/>
                        </a:rPr>
                        <a:t>체력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58150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스티그마</a:t>
                      </a:r>
                      <a:endParaRPr lang="ko-KR" altLang="en-US" sz="11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드랍 </a:t>
                      </a:r>
                      <a:r>
                        <a:rPr lang="en-US" altLang="ko-KR" sz="1100" u="none" strike="noStrike" dirty="0">
                          <a:effectLst/>
                        </a:rPr>
                        <a:t>X (</a:t>
                      </a:r>
                      <a:r>
                        <a:rPr lang="ko-KR" altLang="en-US" sz="1100" u="none" strike="noStrike" dirty="0" err="1">
                          <a:effectLst/>
                        </a:rPr>
                        <a:t>전용토큰으로</a:t>
                      </a:r>
                      <a:r>
                        <a:rPr lang="ko-KR" altLang="en-US" sz="1100" u="none" strike="noStrike" dirty="0">
                          <a:effectLst/>
                        </a:rPr>
                        <a:t> 대체</a:t>
                      </a:r>
                      <a:r>
                        <a:rPr lang="en-US" altLang="ko-KR" sz="1100" u="none" strike="noStrike" dirty="0">
                          <a:effectLst/>
                        </a:rPr>
                        <a:t>. </a:t>
                      </a:r>
                      <a:r>
                        <a:rPr lang="ko-KR" altLang="en-US" sz="1100" u="none" strike="noStrike" dirty="0">
                          <a:effectLst/>
                        </a:rPr>
                        <a:t>마지막 </a:t>
                      </a:r>
                      <a:r>
                        <a:rPr lang="en-US" altLang="ko-KR" sz="1100" u="none" strike="noStrike" dirty="0">
                          <a:effectLst/>
                        </a:rPr>
                        <a:t>wave</a:t>
                      </a:r>
                      <a:r>
                        <a:rPr lang="ko-KR" altLang="en-US" sz="1100" u="none" strike="noStrike" dirty="0">
                          <a:effectLst/>
                        </a:rPr>
                        <a:t>에서 </a:t>
                      </a:r>
                      <a:r>
                        <a:rPr lang="en-US" altLang="ko-KR" sz="1100" u="none" strike="noStrike" dirty="0">
                          <a:effectLst/>
                        </a:rPr>
                        <a:t>100% </a:t>
                      </a:r>
                      <a:r>
                        <a:rPr lang="ko-KR" altLang="en-US" sz="1100" u="none" strike="noStrike" dirty="0">
                          <a:effectLst/>
                        </a:rPr>
                        <a:t>드랍</a:t>
                      </a:r>
                      <a:r>
                        <a:rPr lang="en-US" altLang="ko-KR" sz="1100" u="none" strike="noStrike" dirty="0">
                          <a:effectLst/>
                        </a:rPr>
                        <a:t>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20035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촉매제</a:t>
                      </a:r>
                      <a:endParaRPr lang="ko-KR" altLang="en-US" sz="11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드랍 </a:t>
                      </a:r>
                      <a:r>
                        <a:rPr lang="en-US" altLang="ko-KR" sz="1100" u="none" strike="noStrike" dirty="0">
                          <a:effectLst/>
                        </a:rPr>
                        <a:t>O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07906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재료영웅</a:t>
                      </a:r>
                      <a:endParaRPr lang="ko-KR" altLang="en-US" sz="11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드랍 </a:t>
                      </a:r>
                      <a:r>
                        <a:rPr lang="en-US" sz="1100" u="none" strike="noStrike" dirty="0">
                          <a:effectLst/>
                        </a:rPr>
                        <a:t>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7830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긴급미션</a:t>
                      </a:r>
                      <a:endParaRPr lang="ko-KR" altLang="en-US" sz="11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발생 </a:t>
                      </a:r>
                      <a:r>
                        <a:rPr lang="en-US" altLang="ko-KR" sz="1100" u="none" strike="noStrike" dirty="0">
                          <a:effectLst/>
                        </a:rPr>
                        <a:t>X (</a:t>
                      </a:r>
                      <a:r>
                        <a:rPr lang="ko-KR" altLang="en-US" sz="1100" u="none" strike="noStrike" dirty="0">
                          <a:effectLst/>
                        </a:rPr>
                        <a:t>긴급미션 카운트에는 포함됨</a:t>
                      </a:r>
                      <a:r>
                        <a:rPr lang="en-US" altLang="ko-KR" sz="1100" u="none" strike="noStrike" dirty="0">
                          <a:effectLst/>
                        </a:rPr>
                        <a:t>. </a:t>
                      </a:r>
                      <a:r>
                        <a:rPr lang="ko-KR" altLang="en-US" sz="1100" u="none" strike="noStrike" dirty="0">
                          <a:effectLst/>
                        </a:rPr>
                        <a:t>이벤트지역에서 </a:t>
                      </a:r>
                      <a:r>
                        <a:rPr lang="ko-KR" altLang="en-US" sz="1100" u="none" strike="noStrike" dirty="0" err="1">
                          <a:effectLst/>
                        </a:rPr>
                        <a:t>발생안함</a:t>
                      </a:r>
                      <a:r>
                        <a:rPr lang="en-US" altLang="ko-KR" sz="1100" u="none" strike="noStrike" dirty="0">
                          <a:effectLst/>
                        </a:rPr>
                        <a:t>)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51819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고블린게이트</a:t>
                      </a:r>
                      <a:endParaRPr lang="ko-KR" altLang="en-US" sz="11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발생 </a:t>
                      </a:r>
                      <a:r>
                        <a:rPr lang="en-US" sz="1100" u="none" strike="noStrike" dirty="0">
                          <a:effectLst/>
                        </a:rPr>
                        <a:t>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8115533"/>
                  </a:ext>
                </a:extLst>
              </a:tr>
            </a:tbl>
          </a:graphicData>
        </a:graphic>
      </p:graphicFrame>
      <p:sp>
        <p:nvSpPr>
          <p:cNvPr id="6" name="내용 개체 틀 1">
            <a:extLst>
              <a:ext uri="{FF2B5EF4-FFF2-40B4-BE49-F238E27FC236}">
                <a16:creationId xmlns:a16="http://schemas.microsoft.com/office/drawing/2014/main" id="{7EEE4D9D-ACB1-4BFC-B6A4-7437C26C6CF5}"/>
              </a:ext>
            </a:extLst>
          </p:cNvPr>
          <p:cNvSpPr txBox="1">
            <a:spLocks/>
          </p:cNvSpPr>
          <p:nvPr/>
        </p:nvSpPr>
        <p:spPr>
          <a:xfrm>
            <a:off x="8490203" y="2335707"/>
            <a:ext cx="1740408" cy="4318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836410" rtl="0" eaLnBrk="1" latinLnBrk="1" hangingPunct="1">
              <a:lnSpc>
                <a:spcPct val="90000"/>
              </a:lnSpc>
              <a:spcBef>
                <a:spcPts val="91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1pPr>
            <a:lvl2pPr marL="418205" indent="0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2pPr>
            <a:lvl3pPr marL="104551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3pPr>
            <a:lvl4pPr marL="1463718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4pPr>
            <a:lvl5pPr marL="188192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다음_Regular" panose="02000603060000000000" pitchFamily="2" charset="-127"/>
                <a:ea typeface="다음_Regular" panose="02000603060000000000" pitchFamily="2" charset="-127"/>
                <a:cs typeface="+mn-cs"/>
              </a:defRPr>
            </a:lvl5pPr>
            <a:lvl6pPr marL="2300128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18333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36539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54744" indent="-209103" algn="l" defTabSz="836410" rtl="0" eaLnBrk="1" latinLnBrk="1" hangingPunct="1">
              <a:lnSpc>
                <a:spcPct val="90000"/>
              </a:lnSpc>
              <a:spcBef>
                <a:spcPts val="457"/>
              </a:spcBef>
              <a:buFont typeface="Arial" panose="020B0604020202020204" pitchFamily="34" charset="0"/>
              <a:buChar char="•"/>
              <a:defRPr sz="1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재료영웅 드랍 목록</a:t>
            </a:r>
            <a:endParaRPr lang="en-US" altLang="ko-KR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C3984AF8-B413-4D09-AB97-48CC1DC5C8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773740"/>
              </p:ext>
            </p:extLst>
          </p:nvPr>
        </p:nvGraphicFramePr>
        <p:xfrm>
          <a:off x="8071357" y="2767585"/>
          <a:ext cx="2578099" cy="838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4956">
                  <a:extLst>
                    <a:ext uri="{9D8B030D-6E8A-4147-A177-3AD203B41FA5}">
                      <a16:colId xmlns:a16="http://schemas.microsoft.com/office/drawing/2014/main" val="3050129329"/>
                    </a:ext>
                  </a:extLst>
                </a:gridCol>
                <a:gridCol w="1208187">
                  <a:extLst>
                    <a:ext uri="{9D8B030D-6E8A-4147-A177-3AD203B41FA5}">
                      <a16:colId xmlns:a16="http://schemas.microsoft.com/office/drawing/2014/main" val="2280457638"/>
                    </a:ext>
                  </a:extLst>
                </a:gridCol>
                <a:gridCol w="684956">
                  <a:extLst>
                    <a:ext uri="{9D8B030D-6E8A-4147-A177-3AD203B41FA5}">
                      <a16:colId xmlns:a16="http://schemas.microsoft.com/office/drawing/2014/main" val="1809518718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>
                          <a:effectLst/>
                        </a:rPr>
                        <a:t>캐릭터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>
                          <a:effectLst/>
                        </a:rPr>
                        <a:t>속성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1383785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m0001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>
                          <a:effectLst/>
                        </a:rPr>
                        <a:t>블러디 슬라임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>
                          <a:effectLst/>
                        </a:rPr>
                        <a:t>화염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1906538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m0171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>
                          <a:effectLst/>
                        </a:rPr>
                        <a:t>야생 앙카라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>
                          <a:effectLst/>
                        </a:rPr>
                        <a:t>화염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3626419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m0191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>
                          <a:effectLst/>
                        </a:rPr>
                        <a:t>화염 실바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u="none" strike="noStrike" dirty="0">
                          <a:effectLst/>
                        </a:rPr>
                        <a:t>화염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840921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9070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0259"/>
            <a:ext cx="10515600" cy="6515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 dirty="0"/>
              <a:t>스테이지 구성 및 기본 보상</a:t>
            </a:r>
            <a:r>
              <a:rPr lang="en-US" altLang="ko-KR" dirty="0"/>
              <a:t>		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스테이지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6488EA-0EAE-429B-885B-AD7D15EED59B}"/>
              </a:ext>
            </a:extLst>
          </p:cNvPr>
          <p:cNvSpPr txBox="1"/>
          <p:nvPr/>
        </p:nvSpPr>
        <p:spPr>
          <a:xfrm>
            <a:off x="420732" y="1734896"/>
            <a:ext cx="3483348" cy="1694104"/>
          </a:xfrm>
          <a:prstGeom prst="rect">
            <a:avLst/>
          </a:prstGeom>
          <a:noFill/>
        </p:spPr>
        <p:txBody>
          <a:bodyPr wrap="square" lIns="0" tIns="108000" rtlCol="0">
            <a:spAutoFit/>
          </a:bodyPr>
          <a:lstStyle/>
          <a:p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레벨 상세 정보</a:t>
            </a:r>
            <a:endParaRPr lang="en-US" altLang="ko-KR" sz="12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2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배경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	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이제라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2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 속성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	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화속성</a:t>
            </a:r>
            <a:b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</a:b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sym typeface="Wingdings" panose="05000000000000000000" pitchFamily="2" charset="2"/>
            </a:endParaRPr>
          </a:p>
          <a:p>
            <a:r>
              <a:rPr lang="ko-KR" altLang="en-US" sz="12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입장 재화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	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행동력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8 (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월드 난이도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12)</a:t>
            </a:r>
          </a:p>
          <a:p>
            <a:endParaRPr lang="en-US" altLang="ko-KR" sz="1200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sym typeface="Wingdings" panose="05000000000000000000" pitchFamily="2" charset="2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51117C1-1A6C-497C-9FCD-9EF460E028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6437945"/>
              </p:ext>
            </p:extLst>
          </p:nvPr>
        </p:nvGraphicFramePr>
        <p:xfrm>
          <a:off x="3329686" y="1511809"/>
          <a:ext cx="7862526" cy="43513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0476">
                  <a:extLst>
                    <a:ext uri="{9D8B030D-6E8A-4147-A177-3AD203B41FA5}">
                      <a16:colId xmlns:a16="http://schemas.microsoft.com/office/drawing/2014/main" val="3792066515"/>
                    </a:ext>
                  </a:extLst>
                </a:gridCol>
                <a:gridCol w="570476">
                  <a:extLst>
                    <a:ext uri="{9D8B030D-6E8A-4147-A177-3AD203B41FA5}">
                      <a16:colId xmlns:a16="http://schemas.microsoft.com/office/drawing/2014/main" val="3884234418"/>
                    </a:ext>
                  </a:extLst>
                </a:gridCol>
                <a:gridCol w="940228">
                  <a:extLst>
                    <a:ext uri="{9D8B030D-6E8A-4147-A177-3AD203B41FA5}">
                      <a16:colId xmlns:a16="http://schemas.microsoft.com/office/drawing/2014/main" val="3906495540"/>
                    </a:ext>
                  </a:extLst>
                </a:gridCol>
                <a:gridCol w="1214901">
                  <a:extLst>
                    <a:ext uri="{9D8B030D-6E8A-4147-A177-3AD203B41FA5}">
                      <a16:colId xmlns:a16="http://schemas.microsoft.com/office/drawing/2014/main" val="2888840591"/>
                    </a:ext>
                  </a:extLst>
                </a:gridCol>
                <a:gridCol w="940228">
                  <a:extLst>
                    <a:ext uri="{9D8B030D-6E8A-4147-A177-3AD203B41FA5}">
                      <a16:colId xmlns:a16="http://schemas.microsoft.com/office/drawing/2014/main" val="2131983179"/>
                    </a:ext>
                  </a:extLst>
                </a:gridCol>
                <a:gridCol w="570476">
                  <a:extLst>
                    <a:ext uri="{9D8B030D-6E8A-4147-A177-3AD203B41FA5}">
                      <a16:colId xmlns:a16="http://schemas.microsoft.com/office/drawing/2014/main" val="97311319"/>
                    </a:ext>
                  </a:extLst>
                </a:gridCol>
                <a:gridCol w="792327">
                  <a:extLst>
                    <a:ext uri="{9D8B030D-6E8A-4147-A177-3AD203B41FA5}">
                      <a16:colId xmlns:a16="http://schemas.microsoft.com/office/drawing/2014/main" val="925039521"/>
                    </a:ext>
                  </a:extLst>
                </a:gridCol>
                <a:gridCol w="625938">
                  <a:extLst>
                    <a:ext uri="{9D8B030D-6E8A-4147-A177-3AD203B41FA5}">
                      <a16:colId xmlns:a16="http://schemas.microsoft.com/office/drawing/2014/main" val="3442777533"/>
                    </a:ext>
                  </a:extLst>
                </a:gridCol>
                <a:gridCol w="570476">
                  <a:extLst>
                    <a:ext uri="{9D8B030D-6E8A-4147-A177-3AD203B41FA5}">
                      <a16:colId xmlns:a16="http://schemas.microsoft.com/office/drawing/2014/main" val="3360186018"/>
                    </a:ext>
                  </a:extLst>
                </a:gridCol>
                <a:gridCol w="1067000">
                  <a:extLst>
                    <a:ext uri="{9D8B030D-6E8A-4147-A177-3AD203B41FA5}">
                      <a16:colId xmlns:a16="http://schemas.microsoft.com/office/drawing/2014/main" val="2294461876"/>
                    </a:ext>
                  </a:extLst>
                </a:gridCol>
              </a:tblGrid>
              <a:tr h="174371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스테이지</a:t>
                      </a:r>
                      <a:endParaRPr lang="ko-KR" altLang="en-US" sz="9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map id</a:t>
                      </a:r>
                      <a:endParaRPr lang="en-US" sz="9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스테이지명</a:t>
                      </a:r>
                      <a:endParaRPr lang="ko-KR" altLang="en-US" sz="9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타입</a:t>
                      </a:r>
                      <a:endParaRPr lang="ko-KR" altLang="en-US" sz="9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몬스터</a:t>
                      </a:r>
                      <a:r>
                        <a:rPr lang="en-US" sz="900" u="none" strike="noStrike">
                          <a:effectLst/>
                        </a:rPr>
                        <a:t>LV</a:t>
                      </a:r>
                      <a:endParaRPr lang="en-US" sz="9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스테이지당</a:t>
                      </a:r>
                      <a:br>
                        <a:rPr lang="ko-KR" altLang="en-US" sz="900" u="none" strike="noStrike">
                          <a:effectLst/>
                        </a:rPr>
                      </a:br>
                      <a:r>
                        <a:rPr lang="ko-KR" altLang="en-US" sz="900" u="none" strike="noStrike">
                          <a:effectLst/>
                        </a:rPr>
                        <a:t>골드</a:t>
                      </a:r>
                      <a:endParaRPr lang="ko-KR" altLang="en-US" sz="9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경험치</a:t>
                      </a:r>
                      <a:endParaRPr lang="ko-KR" altLang="en-US" sz="9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판당 토큰 드랍량</a:t>
                      </a:r>
                      <a:endParaRPr lang="ko-KR" altLang="en-US" sz="9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91387474"/>
                  </a:ext>
                </a:extLst>
              </a:tr>
              <a:tr h="174371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1wave </a:t>
                      </a:r>
                      <a:r>
                        <a:rPr lang="ko-KR" altLang="en-US" sz="900" u="none" strike="noStrike">
                          <a:effectLst/>
                        </a:rPr>
                        <a:t>당</a:t>
                      </a:r>
                      <a:endParaRPr lang="ko-KR" altLang="en-US" sz="9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stage </a:t>
                      </a:r>
                      <a:r>
                        <a:rPr lang="ko-KR" altLang="en-US" sz="900" u="none" strike="noStrike">
                          <a:effectLst/>
                        </a:rPr>
                        <a:t>당</a:t>
                      </a:r>
                      <a:endParaRPr lang="ko-KR" altLang="en-US" sz="900" b="1" i="0" u="none" strike="noStrike">
                        <a:solidFill>
                          <a:srgbClr val="0061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7623569"/>
                  </a:ext>
                </a:extLst>
              </a:tr>
              <a:tr h="174371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effectLst/>
                        </a:rPr>
                        <a:t>일반</a:t>
                      </a:r>
                      <a:endParaRPr lang="ko-KR" altLang="en-US" sz="900" b="1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v1070a001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1. </a:t>
                      </a:r>
                      <a:r>
                        <a:rPr lang="ko-KR" altLang="en-US" sz="900" u="none" strike="noStrike">
                          <a:effectLst/>
                        </a:rPr>
                        <a:t>조각구름 협곡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quest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2004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720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2160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46564090"/>
                  </a:ext>
                </a:extLst>
              </a:tr>
              <a:tr h="1743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v1070a002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2.  </a:t>
                      </a:r>
                      <a:r>
                        <a:rPr lang="ko-KR" altLang="en-US" sz="900" u="none" strike="noStrike" dirty="0">
                          <a:effectLst/>
                        </a:rPr>
                        <a:t>청록나무 숲</a:t>
                      </a:r>
                      <a:endParaRPr lang="ko-KR" altLang="en-US" sz="900" b="0" i="0" u="none" strike="noStrike" dirty="0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14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2088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820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2460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2094105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v1070a003</a:t>
                      </a:r>
                      <a:endParaRPr lang="en-US" sz="900" b="0" i="0" u="none" strike="noStrike" dirty="0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3.  </a:t>
                      </a:r>
                      <a:r>
                        <a:rPr lang="ko-KR" altLang="en-US" sz="900" u="none" strike="noStrike">
                          <a:effectLst/>
                        </a:rPr>
                        <a:t>말발굽 평원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16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2172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920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2760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03298470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v1070a004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4. </a:t>
                      </a:r>
                      <a:r>
                        <a:rPr lang="ko-KR" altLang="en-US" sz="900" u="none" strike="noStrike">
                          <a:effectLst/>
                        </a:rPr>
                        <a:t>장미사도회 회랑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quest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18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2256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1020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3060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12173765"/>
                  </a:ext>
                </a:extLst>
              </a:tr>
              <a:tr h="19022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v1070a005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5. </a:t>
                      </a:r>
                      <a:r>
                        <a:rPr lang="ko-KR" altLang="en-US" sz="900" u="none" strike="noStrike">
                          <a:effectLst/>
                        </a:rPr>
                        <a:t>긴꼬리딱새 숲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2340 </a:t>
                      </a:r>
                      <a:endParaRPr lang="en-US" altLang="ko-KR" sz="900" b="0" i="0" u="none" strike="noStrike" dirty="0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1120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3360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8843757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v1070a006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6. </a:t>
                      </a:r>
                      <a:r>
                        <a:rPr lang="ko-KR" altLang="en-US" sz="900" u="none" strike="noStrike">
                          <a:effectLst/>
                        </a:rPr>
                        <a:t>제비나무 벌판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22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2424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1220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3660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05092032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v1070a007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7. </a:t>
                      </a:r>
                      <a:r>
                        <a:rPr lang="ko-KR" altLang="en-US" sz="900" u="none" strike="noStrike">
                          <a:effectLst/>
                        </a:rPr>
                        <a:t>방울소리 평원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quest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24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2508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1320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3960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31759656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v1070a008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8. </a:t>
                      </a:r>
                      <a:r>
                        <a:rPr lang="ko-KR" altLang="en-US" sz="900" u="none" strike="noStrike">
                          <a:effectLst/>
                        </a:rPr>
                        <a:t>잔물결 초원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2592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1420</a:t>
                      </a:r>
                      <a:endParaRPr lang="en-US" altLang="ko-KR" sz="900" b="0" i="0" u="none" strike="noStrike" dirty="0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4260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99827765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v1070a009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9. </a:t>
                      </a:r>
                      <a:r>
                        <a:rPr lang="ko-KR" altLang="en-US" sz="900" u="none" strike="noStrike">
                          <a:effectLst/>
                        </a:rPr>
                        <a:t>맹세의 평원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28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2676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1520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4560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22910878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v1070a010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10. </a:t>
                      </a:r>
                      <a:r>
                        <a:rPr lang="ko-KR" altLang="en-US" sz="900" u="none" strike="noStrike">
                          <a:effectLst/>
                        </a:rPr>
                        <a:t>별그림자 오솔길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quest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30</a:t>
                      </a:r>
                      <a:endParaRPr lang="en-US" altLang="ko-KR" sz="900" b="0" i="0" u="none" strike="noStrike" dirty="0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2760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1620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4860</a:t>
                      </a:r>
                      <a:endParaRPr lang="en-US" altLang="ko-KR" sz="900" b="0" i="0" u="none" strike="noStrike" dirty="0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10660933"/>
                  </a:ext>
                </a:extLst>
              </a:tr>
              <a:tr h="182296">
                <a:tc gridSpan="9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00" b="1" i="0" u="none" strike="noStrike" dirty="0">
                        <a:solidFill>
                          <a:srgbClr val="FFFFF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30356141"/>
                  </a:ext>
                </a:extLst>
              </a:tr>
              <a:tr h="182296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월드</a:t>
                      </a:r>
                      <a:endParaRPr lang="ko-KR" altLang="en-US" sz="900" b="1" i="0" u="none" strike="noStrike" dirty="0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wrd_v1070a001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1. </a:t>
                      </a:r>
                      <a:r>
                        <a:rPr lang="ko-KR" altLang="en-US" sz="900" u="none" strike="noStrike">
                          <a:effectLst/>
                        </a:rPr>
                        <a:t>조각구름 협곡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quest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35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3861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2431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7293</a:t>
                      </a:r>
                      <a:endParaRPr lang="en-US" altLang="ko-KR" sz="900" b="0" i="0" u="none" strike="noStrike" dirty="0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01684335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wrd_v1070a002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2.  </a:t>
                      </a:r>
                      <a:r>
                        <a:rPr lang="ko-KR" altLang="en-US" sz="900" u="none" strike="noStrike">
                          <a:effectLst/>
                        </a:rPr>
                        <a:t>청록나무 숲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36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3916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2496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7488</a:t>
                      </a:r>
                      <a:endParaRPr lang="en-US" altLang="ko-KR" sz="900" b="0" i="0" u="none" strike="noStrike" dirty="0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9983177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wrd_v1070a003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3.  </a:t>
                      </a:r>
                      <a:r>
                        <a:rPr lang="ko-KR" altLang="en-US" sz="900" u="none" strike="noStrike">
                          <a:effectLst/>
                        </a:rPr>
                        <a:t>말발굽 평원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37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3970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2561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7683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12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16420433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wrd_v1070a004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4. </a:t>
                      </a:r>
                      <a:r>
                        <a:rPr lang="ko-KR" altLang="en-US" sz="900" u="none" strike="noStrike">
                          <a:effectLst/>
                        </a:rPr>
                        <a:t>장미사도회 회랑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quest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38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4025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2626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7878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13</a:t>
                      </a:r>
                      <a:endParaRPr lang="en-US" altLang="ko-KR" sz="900" b="1" i="0" u="none" strike="noStrike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42271011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wrd_v1070a005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5. </a:t>
                      </a:r>
                      <a:r>
                        <a:rPr lang="ko-KR" altLang="en-US" sz="900" u="none" strike="noStrike">
                          <a:effectLst/>
                        </a:rPr>
                        <a:t>긴꼬리딱새 숲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4134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2756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8268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13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2240006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wrd_v1070a006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6. </a:t>
                      </a:r>
                      <a:r>
                        <a:rPr lang="ko-KR" altLang="en-US" sz="900" u="none" strike="noStrike">
                          <a:effectLst/>
                        </a:rPr>
                        <a:t>제비나무 벌판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41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4189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2821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8463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14</a:t>
                      </a:r>
                      <a:endParaRPr lang="en-US" altLang="ko-KR" sz="900" b="1" i="0" u="none" strike="noStrike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65396600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wrd_v1070a007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7. </a:t>
                      </a:r>
                      <a:r>
                        <a:rPr lang="ko-KR" altLang="en-US" sz="900" u="none" strike="noStrike">
                          <a:effectLst/>
                        </a:rPr>
                        <a:t>방울소리 평원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quest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42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4243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2886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8658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14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54214550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8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wrd_v1070a008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8. </a:t>
                      </a:r>
                      <a:r>
                        <a:rPr lang="ko-KR" altLang="en-US" sz="900" u="none" strike="noStrike">
                          <a:effectLst/>
                        </a:rPr>
                        <a:t>잔물결 초원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43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4298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2951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8853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14</a:t>
                      </a:r>
                      <a:endParaRPr lang="en-US" altLang="ko-KR" sz="900" b="1" i="0" u="none" strike="noStrike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46602540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wrd_v1070a009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9. </a:t>
                      </a:r>
                      <a:r>
                        <a:rPr lang="ko-KR" altLang="en-US" sz="900" u="none" strike="noStrike">
                          <a:effectLst/>
                        </a:rPr>
                        <a:t>맹세의 평원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free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44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4352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3016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9048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15</a:t>
                      </a:r>
                      <a:endParaRPr lang="en-US" altLang="ko-KR" sz="900" b="1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36309079"/>
                  </a:ext>
                </a:extLst>
              </a:tr>
              <a:tr h="1822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wrd_v1070a010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10. </a:t>
                      </a:r>
                      <a:r>
                        <a:rPr lang="ko-KR" altLang="en-US" sz="900" u="none" strike="noStrike">
                          <a:effectLst/>
                        </a:rPr>
                        <a:t>별그림자 오솔길</a:t>
                      </a:r>
                      <a:endParaRPr lang="ko-KR" alt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quest</a:t>
                      </a:r>
                      <a:endParaRPr lang="en-US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45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4407 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3081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effectLst/>
                        </a:rPr>
                        <a:t>9243</a:t>
                      </a:r>
                      <a:endParaRPr lang="en-US" altLang="ko-KR" sz="900" b="0" i="0" u="none" strike="noStrike">
                        <a:solidFill>
                          <a:srgbClr val="9C57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15</a:t>
                      </a:r>
                      <a:endParaRPr lang="en-US" altLang="ko-KR" sz="900" b="1" i="0" u="none" strike="noStrike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95039807"/>
                  </a:ext>
                </a:extLst>
              </a:tr>
              <a:tr h="182296">
                <a:tc gridSpan="9"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00" b="1" i="0" u="none" strike="noStrike" dirty="0">
                        <a:solidFill>
                          <a:srgbClr val="FFFFF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41989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6710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0258"/>
            <a:ext cx="10515600" cy="506505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몬스터 배치 및 촉매제 드랍 구성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 err="1"/>
              <a:t>크라우</a:t>
            </a:r>
            <a:r>
              <a:rPr lang="ko-KR" altLang="en-US" dirty="0"/>
              <a:t> 서브 스토리부터 촉매제를 </a:t>
            </a:r>
            <a:r>
              <a:rPr lang="ko-KR" altLang="en-US" dirty="0" err="1"/>
              <a:t>드랍하며</a:t>
            </a:r>
            <a:r>
              <a:rPr lang="ko-KR" altLang="en-US" dirty="0"/>
              <a:t> 지역 정보에 표시됩니다</a:t>
            </a:r>
            <a:r>
              <a:rPr lang="en-US" altLang="ko-KR" dirty="0"/>
              <a:t>. (</a:t>
            </a:r>
            <a:r>
              <a:rPr lang="ko-KR" altLang="en-US" dirty="0"/>
              <a:t>전설 촉매제는 </a:t>
            </a:r>
            <a:r>
              <a:rPr lang="ko-KR" altLang="en-US" dirty="0" err="1"/>
              <a:t>드랍하지</a:t>
            </a:r>
            <a:r>
              <a:rPr lang="ko-KR" altLang="en-US" dirty="0"/>
              <a:t> 않음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몬스터 배치 및 촉매제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A2E7FCB-51DE-496D-88B8-407E762E83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0785963"/>
              </p:ext>
            </p:extLst>
          </p:nvPr>
        </p:nvGraphicFramePr>
        <p:xfrm>
          <a:off x="1020548" y="1999330"/>
          <a:ext cx="10515602" cy="392598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5334">
                  <a:extLst>
                    <a:ext uri="{9D8B030D-6E8A-4147-A177-3AD203B41FA5}">
                      <a16:colId xmlns:a16="http://schemas.microsoft.com/office/drawing/2014/main" val="3034298272"/>
                    </a:ext>
                  </a:extLst>
                </a:gridCol>
                <a:gridCol w="1033626">
                  <a:extLst>
                    <a:ext uri="{9D8B030D-6E8A-4147-A177-3AD203B41FA5}">
                      <a16:colId xmlns:a16="http://schemas.microsoft.com/office/drawing/2014/main" val="3271559465"/>
                    </a:ext>
                  </a:extLst>
                </a:gridCol>
                <a:gridCol w="1010485">
                  <a:extLst>
                    <a:ext uri="{9D8B030D-6E8A-4147-A177-3AD203B41FA5}">
                      <a16:colId xmlns:a16="http://schemas.microsoft.com/office/drawing/2014/main" val="3029441051"/>
                    </a:ext>
                  </a:extLst>
                </a:gridCol>
                <a:gridCol w="642160">
                  <a:extLst>
                    <a:ext uri="{9D8B030D-6E8A-4147-A177-3AD203B41FA5}">
                      <a16:colId xmlns:a16="http://schemas.microsoft.com/office/drawing/2014/main" val="3351312844"/>
                    </a:ext>
                  </a:extLst>
                </a:gridCol>
                <a:gridCol w="757864">
                  <a:extLst>
                    <a:ext uri="{9D8B030D-6E8A-4147-A177-3AD203B41FA5}">
                      <a16:colId xmlns:a16="http://schemas.microsoft.com/office/drawing/2014/main" val="3523293684"/>
                    </a:ext>
                  </a:extLst>
                </a:gridCol>
                <a:gridCol w="642160">
                  <a:extLst>
                    <a:ext uri="{9D8B030D-6E8A-4147-A177-3AD203B41FA5}">
                      <a16:colId xmlns:a16="http://schemas.microsoft.com/office/drawing/2014/main" val="2770200774"/>
                    </a:ext>
                  </a:extLst>
                </a:gridCol>
                <a:gridCol w="678799">
                  <a:extLst>
                    <a:ext uri="{9D8B030D-6E8A-4147-A177-3AD203B41FA5}">
                      <a16:colId xmlns:a16="http://schemas.microsoft.com/office/drawing/2014/main" val="910560878"/>
                    </a:ext>
                  </a:extLst>
                </a:gridCol>
                <a:gridCol w="757864">
                  <a:extLst>
                    <a:ext uri="{9D8B030D-6E8A-4147-A177-3AD203B41FA5}">
                      <a16:colId xmlns:a16="http://schemas.microsoft.com/office/drawing/2014/main" val="3331679092"/>
                    </a:ext>
                  </a:extLst>
                </a:gridCol>
                <a:gridCol w="642160">
                  <a:extLst>
                    <a:ext uri="{9D8B030D-6E8A-4147-A177-3AD203B41FA5}">
                      <a16:colId xmlns:a16="http://schemas.microsoft.com/office/drawing/2014/main" val="3623864827"/>
                    </a:ext>
                  </a:extLst>
                </a:gridCol>
                <a:gridCol w="678799">
                  <a:extLst>
                    <a:ext uri="{9D8B030D-6E8A-4147-A177-3AD203B41FA5}">
                      <a16:colId xmlns:a16="http://schemas.microsoft.com/office/drawing/2014/main" val="4053280668"/>
                    </a:ext>
                  </a:extLst>
                </a:gridCol>
                <a:gridCol w="2576351">
                  <a:extLst>
                    <a:ext uri="{9D8B030D-6E8A-4147-A177-3AD203B41FA5}">
                      <a16:colId xmlns:a16="http://schemas.microsoft.com/office/drawing/2014/main" val="209473128"/>
                    </a:ext>
                  </a:extLst>
                </a:gridCol>
              </a:tblGrid>
              <a:tr h="20845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등장 맵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일반 난이도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월드 난이도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1176677341"/>
                  </a:ext>
                </a:extLst>
              </a:tr>
              <a:tr h="22004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600" u="none" strike="noStrike">
                          <a:effectLst/>
                        </a:rPr>
                        <a:t>지역정보</a:t>
                      </a:r>
                      <a:endParaRPr lang="ko-KR" altLang="en-US" sz="6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600" u="none" strike="noStrike">
                          <a:effectLst/>
                        </a:rPr>
                        <a:t>몬스터 명칭</a:t>
                      </a:r>
                      <a:endParaRPr lang="ko-KR" altLang="en-US" sz="6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600" u="none" strike="noStrike">
                          <a:effectLst/>
                        </a:rPr>
                        <a:t>맵 명칭</a:t>
                      </a:r>
                      <a:endParaRPr lang="ko-KR" altLang="en-US" sz="6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600" u="none" strike="noStrike">
                          <a:effectLst/>
                        </a:rPr>
                        <a:t>촉매제 종류</a:t>
                      </a:r>
                      <a:endParaRPr lang="ko-KR" altLang="en-US" sz="6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600" u="none" strike="noStrike">
                          <a:effectLst/>
                        </a:rPr>
                        <a:t>촉매제 표시여부</a:t>
                      </a:r>
                      <a:endParaRPr lang="ko-KR" altLang="en-US" sz="6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600" u="none" strike="noStrike">
                          <a:effectLst/>
                        </a:rPr>
                        <a:t>초상화 표시여부</a:t>
                      </a:r>
                      <a:endParaRPr lang="ko-KR" altLang="en-US" sz="6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600" u="none" strike="noStrike">
                          <a:effectLst/>
                        </a:rPr>
                        <a:t>등장맵 클리어 전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ko-KR" altLang="en-US" sz="600" u="none" strike="noStrike">
                          <a:effectLst/>
                        </a:rPr>
                        <a:t>초상화 표시형태</a:t>
                      </a:r>
                      <a:endParaRPr lang="ko-KR" altLang="en-US" sz="6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600" u="none" strike="noStrike">
                          <a:effectLst/>
                        </a:rPr>
                        <a:t>촉매제 표시여부</a:t>
                      </a:r>
                      <a:endParaRPr lang="ko-KR" altLang="en-US" sz="6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600" u="none" strike="noStrike">
                          <a:effectLst/>
                        </a:rPr>
                        <a:t>초상화 표시여부</a:t>
                      </a:r>
                      <a:endParaRPr lang="ko-KR" altLang="en-US" sz="6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600" u="none" strike="noStrike">
                          <a:effectLst/>
                        </a:rPr>
                        <a:t>등장맵 클리어 전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ko-KR" altLang="en-US" sz="600" u="none" strike="noStrike">
                          <a:effectLst/>
                        </a:rPr>
                        <a:t>초상화 표시형태</a:t>
                      </a:r>
                      <a:endParaRPr lang="ko-KR" altLang="en-US" sz="6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600" u="none" strike="noStrike">
                          <a:effectLst/>
                        </a:rPr>
                        <a:t>비고</a:t>
                      </a:r>
                      <a:endParaRPr lang="ko-KR" altLang="en-US" sz="6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25451222"/>
                  </a:ext>
                </a:extLst>
              </a:tr>
              <a:tr h="422709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이제라 </a:t>
                      </a:r>
                      <a:r>
                        <a:rPr lang="en-US" altLang="ko-KR" sz="600" u="none" strike="noStrike">
                          <a:effectLst/>
                        </a:rPr>
                        <a:t>(</a:t>
                      </a:r>
                      <a:r>
                        <a:rPr lang="ko-KR" altLang="en-US" sz="600" u="none" strike="noStrike">
                          <a:effectLst/>
                        </a:rPr>
                        <a:t>크라우 서브 스토리</a:t>
                      </a:r>
                      <a:r>
                        <a:rPr lang="en-US" altLang="ko-KR" sz="600" u="none" strike="noStrike">
                          <a:effectLst/>
                        </a:rPr>
                        <a:t>)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야생 앙카라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2. </a:t>
                      </a:r>
                      <a:r>
                        <a:rPr lang="ko-KR" altLang="en-US" sz="600" u="none" strike="noStrike">
                          <a:effectLst/>
                        </a:rPr>
                        <a:t>청록나무 숲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3. </a:t>
                      </a:r>
                      <a:r>
                        <a:rPr lang="ko-KR" altLang="en-US" sz="600" u="none" strike="noStrike">
                          <a:effectLst/>
                        </a:rPr>
                        <a:t>말발굽 평원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5. </a:t>
                      </a:r>
                      <a:r>
                        <a:rPr lang="ko-KR" altLang="en-US" sz="600" u="none" strike="noStrike">
                          <a:effectLst/>
                        </a:rPr>
                        <a:t>긴꼬리딱새 숲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9. </a:t>
                      </a:r>
                      <a:r>
                        <a:rPr lang="ko-KR" altLang="en-US" sz="600" u="none" strike="noStrike">
                          <a:effectLst/>
                        </a:rPr>
                        <a:t>맹세의 평원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극상급 송곳니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1948921299"/>
                  </a:ext>
                </a:extLst>
              </a:tr>
              <a:tr h="208459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이제라 </a:t>
                      </a:r>
                      <a:r>
                        <a:rPr lang="en-US" altLang="ko-KR" sz="600" u="none" strike="noStrike">
                          <a:effectLst/>
                        </a:rPr>
                        <a:t>(</a:t>
                      </a:r>
                      <a:r>
                        <a:rPr lang="ko-KR" altLang="en-US" sz="600" u="none" strike="noStrike">
                          <a:effectLst/>
                        </a:rPr>
                        <a:t>크라우 서브 스토리</a:t>
                      </a:r>
                      <a:r>
                        <a:rPr lang="en-US" altLang="ko-KR" sz="600" u="none" strike="noStrike">
                          <a:effectLst/>
                        </a:rPr>
                        <a:t>)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불꽃의 씨앗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7. </a:t>
                      </a:r>
                      <a:r>
                        <a:rPr lang="ko-KR" altLang="en-US" sz="600" u="none" strike="noStrike">
                          <a:effectLst/>
                        </a:rPr>
                        <a:t>방울소리 평원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9. </a:t>
                      </a:r>
                      <a:r>
                        <a:rPr lang="ko-KR" altLang="en-US" sz="600" u="none" strike="noStrike">
                          <a:effectLst/>
                        </a:rPr>
                        <a:t>맹세의 평원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반짝반짝 구슬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3042324507"/>
                  </a:ext>
                </a:extLst>
              </a:tr>
              <a:tr h="312689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이제라 </a:t>
                      </a:r>
                      <a:r>
                        <a:rPr lang="en-US" altLang="ko-KR" sz="600" u="none" strike="noStrike">
                          <a:effectLst/>
                        </a:rPr>
                        <a:t>(</a:t>
                      </a:r>
                      <a:r>
                        <a:rPr lang="ko-KR" altLang="en-US" sz="600" u="none" strike="noStrike">
                          <a:effectLst/>
                        </a:rPr>
                        <a:t>크라우 서브 스토리</a:t>
                      </a:r>
                      <a:r>
                        <a:rPr lang="en-US" altLang="ko-KR" sz="600" u="none" strike="noStrike">
                          <a:effectLst/>
                        </a:rPr>
                        <a:t>)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 dirty="0">
                          <a:effectLst/>
                        </a:rPr>
                        <a:t>투구 </a:t>
                      </a:r>
                      <a:r>
                        <a:rPr lang="ko-KR" altLang="en-US" sz="600" u="none" strike="noStrike" dirty="0" err="1">
                          <a:effectLst/>
                        </a:rPr>
                        <a:t>플루즈</a:t>
                      </a:r>
                      <a:endParaRPr lang="ko-KR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1. </a:t>
                      </a:r>
                      <a:r>
                        <a:rPr lang="ko-KR" altLang="en-US" sz="600" u="none" strike="noStrike">
                          <a:effectLst/>
                        </a:rPr>
                        <a:t>조각구름 협곡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2. </a:t>
                      </a:r>
                      <a:r>
                        <a:rPr lang="ko-KR" altLang="en-US" sz="600" u="none" strike="noStrike">
                          <a:effectLst/>
                        </a:rPr>
                        <a:t>청록나무 숲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10. </a:t>
                      </a:r>
                      <a:r>
                        <a:rPr lang="ko-KR" altLang="en-US" sz="600" u="none" strike="noStrike">
                          <a:effectLst/>
                        </a:rPr>
                        <a:t>별그림자 오솔길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오르비스의 축복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552109525"/>
                  </a:ext>
                </a:extLst>
              </a:tr>
              <a:tr h="521148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이제라 </a:t>
                      </a:r>
                      <a:r>
                        <a:rPr lang="en-US" altLang="ko-KR" sz="600" u="none" strike="noStrike">
                          <a:effectLst/>
                        </a:rPr>
                        <a:t>(</a:t>
                      </a:r>
                      <a:r>
                        <a:rPr lang="ko-KR" altLang="en-US" sz="600" u="none" strike="noStrike">
                          <a:effectLst/>
                        </a:rPr>
                        <a:t>크라우 서브 스토리</a:t>
                      </a:r>
                      <a:r>
                        <a:rPr lang="en-US" altLang="ko-KR" sz="600" u="none" strike="noStrike">
                          <a:effectLst/>
                        </a:rPr>
                        <a:t>)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블러디 슬라임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1. </a:t>
                      </a:r>
                      <a:r>
                        <a:rPr lang="ko-KR" altLang="en-US" sz="600" u="none" strike="noStrike">
                          <a:effectLst/>
                        </a:rPr>
                        <a:t>조각구름 협곡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2. </a:t>
                      </a:r>
                      <a:r>
                        <a:rPr lang="ko-KR" altLang="en-US" sz="600" u="none" strike="noStrike">
                          <a:effectLst/>
                        </a:rPr>
                        <a:t>청록나무 숲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3. </a:t>
                      </a:r>
                      <a:r>
                        <a:rPr lang="ko-KR" altLang="en-US" sz="600" u="none" strike="noStrike">
                          <a:effectLst/>
                        </a:rPr>
                        <a:t>말발굽 평원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6. </a:t>
                      </a:r>
                      <a:r>
                        <a:rPr lang="ko-KR" altLang="en-US" sz="600" u="none" strike="noStrike">
                          <a:effectLst/>
                        </a:rPr>
                        <a:t>제비나비 벌판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7. </a:t>
                      </a:r>
                      <a:r>
                        <a:rPr lang="ko-KR" altLang="en-US" sz="600" u="none" strike="noStrike">
                          <a:effectLst/>
                        </a:rPr>
                        <a:t>방울소리 평원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슬라임 젤리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1106288790"/>
                  </a:ext>
                </a:extLst>
              </a:tr>
              <a:tr h="208459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이제라 </a:t>
                      </a:r>
                      <a:r>
                        <a:rPr lang="en-US" altLang="ko-KR" sz="600" u="none" strike="noStrike">
                          <a:effectLst/>
                        </a:rPr>
                        <a:t>(</a:t>
                      </a:r>
                      <a:r>
                        <a:rPr lang="ko-KR" altLang="en-US" sz="600" u="none" strike="noStrike">
                          <a:effectLst/>
                        </a:rPr>
                        <a:t>크라우 서브 스토리</a:t>
                      </a:r>
                      <a:r>
                        <a:rPr lang="en-US" altLang="ko-KR" sz="600" u="none" strike="noStrike">
                          <a:effectLst/>
                        </a:rPr>
                        <a:t>)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서리 슬라임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1. </a:t>
                      </a:r>
                      <a:r>
                        <a:rPr lang="ko-KR" altLang="en-US" sz="600" u="none" strike="noStrike">
                          <a:effectLst/>
                        </a:rPr>
                        <a:t>조각구름 협곡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7. </a:t>
                      </a:r>
                      <a:r>
                        <a:rPr lang="ko-KR" altLang="en-US" sz="600" u="none" strike="noStrike">
                          <a:effectLst/>
                        </a:rPr>
                        <a:t>방울소리 평원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슬라임 젤리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2772981610"/>
                  </a:ext>
                </a:extLst>
              </a:tr>
              <a:tr h="312689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 dirty="0">
                          <a:effectLst/>
                        </a:rPr>
                        <a:t>이제라 </a:t>
                      </a:r>
                      <a:r>
                        <a:rPr lang="en-US" altLang="ko-KR" sz="600" u="none" strike="noStrike" dirty="0">
                          <a:effectLst/>
                        </a:rPr>
                        <a:t>(</a:t>
                      </a:r>
                      <a:r>
                        <a:rPr lang="ko-KR" altLang="en-US" sz="600" u="none" strike="noStrike" dirty="0" err="1">
                          <a:effectLst/>
                        </a:rPr>
                        <a:t>크라우</a:t>
                      </a:r>
                      <a:r>
                        <a:rPr lang="ko-KR" altLang="en-US" sz="600" u="none" strike="noStrike" dirty="0">
                          <a:effectLst/>
                        </a:rPr>
                        <a:t> 서브 스토리</a:t>
                      </a:r>
                      <a:r>
                        <a:rPr lang="en-US" altLang="ko-KR" sz="600" u="none" strike="noStrike" dirty="0">
                          <a:effectLst/>
                        </a:rPr>
                        <a:t>)</a:t>
                      </a:r>
                      <a:endParaRPr lang="en-US" altLang="ko-KR" sz="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화염 드라고나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3. </a:t>
                      </a:r>
                      <a:r>
                        <a:rPr lang="ko-KR" altLang="en-US" sz="600" u="none" strike="noStrike">
                          <a:effectLst/>
                        </a:rPr>
                        <a:t>말발굽 평원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5. </a:t>
                      </a:r>
                      <a:r>
                        <a:rPr lang="ko-KR" altLang="en-US" sz="600" u="none" strike="noStrike">
                          <a:effectLst/>
                        </a:rPr>
                        <a:t>긴꼬리딱새 숲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8. </a:t>
                      </a:r>
                      <a:r>
                        <a:rPr lang="ko-KR" altLang="en-US" sz="600" u="none" strike="noStrike">
                          <a:effectLst/>
                        </a:rPr>
                        <a:t>잔물결 초원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타오르는 분노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3409974117"/>
                  </a:ext>
                </a:extLst>
              </a:tr>
              <a:tr h="521148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 dirty="0">
                          <a:effectLst/>
                        </a:rPr>
                        <a:t>이제라 </a:t>
                      </a:r>
                      <a:r>
                        <a:rPr lang="en-US" altLang="ko-KR" sz="600" u="none" strike="noStrike" dirty="0">
                          <a:effectLst/>
                        </a:rPr>
                        <a:t>(</a:t>
                      </a:r>
                      <a:r>
                        <a:rPr lang="ko-KR" altLang="en-US" sz="600" u="none" strike="noStrike" dirty="0" err="1">
                          <a:effectLst/>
                        </a:rPr>
                        <a:t>크라우</a:t>
                      </a:r>
                      <a:r>
                        <a:rPr lang="ko-KR" altLang="en-US" sz="600" u="none" strike="noStrike" dirty="0">
                          <a:effectLst/>
                        </a:rPr>
                        <a:t> 서브 스토리</a:t>
                      </a:r>
                      <a:r>
                        <a:rPr lang="en-US" altLang="ko-KR" sz="600" u="none" strike="noStrike" dirty="0">
                          <a:effectLst/>
                        </a:rPr>
                        <a:t>)</a:t>
                      </a:r>
                      <a:endParaRPr lang="en-US" altLang="ko-KR" sz="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장미사도회 사제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4. </a:t>
                      </a:r>
                      <a:r>
                        <a:rPr lang="ko-KR" altLang="en-US" sz="600" u="none" strike="noStrike">
                          <a:effectLst/>
                        </a:rPr>
                        <a:t>장미사도회 회랑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없음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X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X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 dirty="0">
                          <a:effectLst/>
                        </a:rPr>
                        <a:t>장미사도회 사제는 미궁에서 나오는 몬스터이지만</a:t>
                      </a:r>
                      <a:r>
                        <a:rPr lang="en-US" altLang="ko-KR" sz="600" u="none" strike="noStrike" dirty="0">
                          <a:effectLst/>
                        </a:rPr>
                        <a:t>, </a:t>
                      </a:r>
                      <a:r>
                        <a:rPr lang="ko-KR" altLang="en-US" sz="600" u="none" strike="noStrike" dirty="0">
                          <a:effectLst/>
                        </a:rPr>
                        <a:t>스테이지가 </a:t>
                      </a:r>
                      <a:r>
                        <a:rPr lang="en-US" altLang="ko-KR" sz="600" u="none" strike="noStrike" dirty="0">
                          <a:effectLst/>
                        </a:rPr>
                        <a:t>[</a:t>
                      </a:r>
                      <a:r>
                        <a:rPr lang="ko-KR" altLang="en-US" sz="600" u="none" strike="noStrike" dirty="0">
                          <a:effectLst/>
                        </a:rPr>
                        <a:t>장미사도회 회랑</a:t>
                      </a:r>
                      <a:r>
                        <a:rPr lang="en-US" altLang="ko-KR" sz="600" u="none" strike="noStrike" dirty="0">
                          <a:effectLst/>
                        </a:rPr>
                        <a:t>]</a:t>
                      </a:r>
                      <a:r>
                        <a:rPr lang="ko-KR" altLang="en-US" sz="600" u="none" strike="noStrike" dirty="0">
                          <a:effectLst/>
                        </a:rPr>
                        <a:t>이기 때문에 등장</a:t>
                      </a:r>
                      <a:br>
                        <a:rPr lang="ko-KR" altLang="en-US" sz="600" u="none" strike="noStrike" dirty="0">
                          <a:effectLst/>
                        </a:rPr>
                      </a:br>
                      <a:r>
                        <a:rPr lang="ko-KR" altLang="en-US" sz="600" u="none" strike="noStrike" dirty="0">
                          <a:effectLst/>
                        </a:rPr>
                        <a:t>사제 몬스터가 </a:t>
                      </a:r>
                      <a:r>
                        <a:rPr lang="ko-KR" altLang="en-US" sz="600" u="none" strike="noStrike" dirty="0" err="1">
                          <a:effectLst/>
                        </a:rPr>
                        <a:t>드랍하는</a:t>
                      </a:r>
                      <a:r>
                        <a:rPr lang="ko-KR" altLang="en-US" sz="600" u="none" strike="noStrike" dirty="0">
                          <a:effectLst/>
                        </a:rPr>
                        <a:t> </a:t>
                      </a:r>
                      <a:r>
                        <a:rPr lang="en-US" altLang="ko-KR" sz="600" u="none" strike="noStrike" dirty="0">
                          <a:effectLst/>
                        </a:rPr>
                        <a:t>[</a:t>
                      </a:r>
                      <a:r>
                        <a:rPr lang="ko-KR" altLang="en-US" sz="600" u="none" strike="noStrike" dirty="0">
                          <a:effectLst/>
                        </a:rPr>
                        <a:t>작은 태양 배지</a:t>
                      </a:r>
                      <a:r>
                        <a:rPr lang="en-US" altLang="ko-KR" sz="600" u="none" strike="noStrike" dirty="0">
                          <a:effectLst/>
                        </a:rPr>
                        <a:t>]</a:t>
                      </a:r>
                      <a:r>
                        <a:rPr lang="ko-KR" altLang="en-US" sz="600" u="none" strike="noStrike" dirty="0">
                          <a:effectLst/>
                        </a:rPr>
                        <a:t>는 이제라의 사제들이 소지해서는 안되는 물건이기 때문</a:t>
                      </a:r>
                      <a:r>
                        <a:rPr lang="en-US" altLang="ko-KR" sz="600" u="none" strike="noStrike" dirty="0">
                          <a:effectLst/>
                        </a:rPr>
                        <a:t>(</a:t>
                      </a:r>
                      <a:r>
                        <a:rPr lang="ko-KR" altLang="en-US" sz="600" u="none" strike="noStrike" dirty="0">
                          <a:effectLst/>
                        </a:rPr>
                        <a:t>아이템 설명 참조</a:t>
                      </a:r>
                      <a:r>
                        <a:rPr lang="en-US" altLang="ko-KR" sz="600" u="none" strike="noStrike" dirty="0">
                          <a:effectLst/>
                        </a:rPr>
                        <a:t>)</a:t>
                      </a:r>
                      <a:r>
                        <a:rPr lang="ko-KR" altLang="en-US" sz="600" u="none" strike="noStrike" dirty="0">
                          <a:effectLst/>
                        </a:rPr>
                        <a:t>에 </a:t>
                      </a:r>
                      <a:r>
                        <a:rPr lang="en-US" altLang="ko-KR" sz="600" u="none" strike="noStrike" dirty="0">
                          <a:effectLst/>
                        </a:rPr>
                        <a:t>[</a:t>
                      </a:r>
                      <a:r>
                        <a:rPr lang="ko-KR" altLang="en-US" sz="600" u="none" strike="noStrike" dirty="0">
                          <a:effectLst/>
                        </a:rPr>
                        <a:t>작은 태양 배지</a:t>
                      </a:r>
                      <a:r>
                        <a:rPr lang="en-US" altLang="ko-KR" sz="600" u="none" strike="noStrike" dirty="0">
                          <a:effectLst/>
                        </a:rPr>
                        <a:t>]</a:t>
                      </a:r>
                      <a:r>
                        <a:rPr lang="ko-KR" altLang="en-US" sz="600" u="none" strike="noStrike" dirty="0">
                          <a:effectLst/>
                        </a:rPr>
                        <a:t>를 </a:t>
                      </a:r>
                      <a:r>
                        <a:rPr lang="ko-KR" altLang="en-US" sz="600" u="none" strike="noStrike" dirty="0" err="1">
                          <a:effectLst/>
                        </a:rPr>
                        <a:t>드랍할</a:t>
                      </a:r>
                      <a:r>
                        <a:rPr lang="ko-KR" altLang="en-US" sz="600" u="none" strike="noStrike" dirty="0">
                          <a:effectLst/>
                        </a:rPr>
                        <a:t> 수 없고 결국 촉매제를 </a:t>
                      </a:r>
                      <a:r>
                        <a:rPr lang="ko-KR" altLang="en-US" sz="600" u="none" strike="noStrike" dirty="0" err="1">
                          <a:effectLst/>
                        </a:rPr>
                        <a:t>드랍하지</a:t>
                      </a:r>
                      <a:r>
                        <a:rPr lang="ko-KR" altLang="en-US" sz="600" u="none" strike="noStrike" dirty="0">
                          <a:effectLst/>
                        </a:rPr>
                        <a:t> 않음</a:t>
                      </a:r>
                      <a:endParaRPr lang="ko-KR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1372703177"/>
                  </a:ext>
                </a:extLst>
              </a:tr>
              <a:tr h="127392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 dirty="0">
                          <a:effectLst/>
                        </a:rPr>
                        <a:t>이제라 </a:t>
                      </a:r>
                      <a:r>
                        <a:rPr lang="en-US" altLang="ko-KR" sz="600" u="none" strike="noStrike" dirty="0">
                          <a:effectLst/>
                        </a:rPr>
                        <a:t>(</a:t>
                      </a:r>
                      <a:r>
                        <a:rPr lang="ko-KR" altLang="en-US" sz="600" u="none" strike="noStrike" dirty="0" err="1">
                          <a:effectLst/>
                        </a:rPr>
                        <a:t>크라우</a:t>
                      </a:r>
                      <a:r>
                        <a:rPr lang="ko-KR" altLang="en-US" sz="600" u="none" strike="noStrike" dirty="0">
                          <a:effectLst/>
                        </a:rPr>
                        <a:t> 서브 스토리</a:t>
                      </a:r>
                      <a:r>
                        <a:rPr lang="en-US" altLang="ko-KR" sz="600" u="none" strike="noStrike" dirty="0">
                          <a:effectLst/>
                        </a:rPr>
                        <a:t>)</a:t>
                      </a:r>
                      <a:endParaRPr lang="en-US" altLang="ko-KR" sz="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티렐 창병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4. </a:t>
                      </a:r>
                      <a:r>
                        <a:rPr lang="ko-KR" altLang="en-US" sz="600" u="none" strike="noStrike">
                          <a:effectLst/>
                        </a:rPr>
                        <a:t>장미사도회 회랑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예리한 창날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2282898668"/>
                  </a:ext>
                </a:extLst>
              </a:tr>
              <a:tr h="208459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이제라 </a:t>
                      </a:r>
                      <a:r>
                        <a:rPr lang="en-US" altLang="ko-KR" sz="600" u="none" strike="noStrike">
                          <a:effectLst/>
                        </a:rPr>
                        <a:t>(</a:t>
                      </a:r>
                      <a:r>
                        <a:rPr lang="ko-KR" altLang="en-US" sz="600" u="none" strike="noStrike">
                          <a:effectLst/>
                        </a:rPr>
                        <a:t>크라우 서브 스토리</a:t>
                      </a:r>
                      <a:r>
                        <a:rPr lang="en-US" altLang="ko-KR" sz="600" u="none" strike="noStrike">
                          <a:effectLst/>
                        </a:rPr>
                        <a:t>)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핏빛능선 나가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5. </a:t>
                      </a:r>
                      <a:r>
                        <a:rPr lang="ko-KR" altLang="en-US" sz="600" u="none" strike="noStrike">
                          <a:effectLst/>
                        </a:rPr>
                        <a:t>긴꼬리딱새 숲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8. </a:t>
                      </a:r>
                      <a:r>
                        <a:rPr lang="ko-KR" altLang="en-US" sz="600" u="none" strike="noStrike">
                          <a:effectLst/>
                        </a:rPr>
                        <a:t>잔물결 초원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타오르는 분노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2732714314"/>
                  </a:ext>
                </a:extLst>
              </a:tr>
              <a:tr h="312689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이제라 </a:t>
                      </a:r>
                      <a:r>
                        <a:rPr lang="en-US" altLang="ko-KR" sz="600" u="none" strike="noStrike">
                          <a:effectLst/>
                        </a:rPr>
                        <a:t>(</a:t>
                      </a:r>
                      <a:r>
                        <a:rPr lang="ko-KR" altLang="en-US" sz="600" u="none" strike="noStrike">
                          <a:effectLst/>
                        </a:rPr>
                        <a:t>크라우 서브 스토리</a:t>
                      </a:r>
                      <a:r>
                        <a:rPr lang="en-US" altLang="ko-KR" sz="600" u="none" strike="noStrike">
                          <a:effectLst/>
                        </a:rPr>
                        <a:t>)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화염 실바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6. </a:t>
                      </a:r>
                      <a:r>
                        <a:rPr lang="ko-KR" altLang="en-US" sz="600" u="none" strike="noStrike">
                          <a:effectLst/>
                        </a:rPr>
                        <a:t>제비나비 벌판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8. </a:t>
                      </a:r>
                      <a:r>
                        <a:rPr lang="ko-KR" altLang="en-US" sz="600" u="none" strike="noStrike">
                          <a:effectLst/>
                        </a:rPr>
                        <a:t>잔물결 초원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10. </a:t>
                      </a:r>
                      <a:r>
                        <a:rPr lang="ko-KR" altLang="en-US" sz="600" u="none" strike="noStrike">
                          <a:effectLst/>
                        </a:rPr>
                        <a:t>별그림자 오솔길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영원의 숲의 먼지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1398414255"/>
                  </a:ext>
                </a:extLst>
              </a:tr>
              <a:tr h="208459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이제라 </a:t>
                      </a:r>
                      <a:r>
                        <a:rPr lang="en-US" altLang="ko-KR" sz="600" u="none" strike="noStrike">
                          <a:effectLst/>
                        </a:rPr>
                        <a:t>(</a:t>
                      </a:r>
                      <a:r>
                        <a:rPr lang="ko-KR" altLang="en-US" sz="600" u="none" strike="noStrike">
                          <a:effectLst/>
                        </a:rPr>
                        <a:t>크라우 서브 스토리</a:t>
                      </a:r>
                      <a:r>
                        <a:rPr lang="en-US" altLang="ko-KR" sz="600" u="none" strike="noStrike">
                          <a:effectLst/>
                        </a:rPr>
                        <a:t>)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라바고깔 머쉬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6. </a:t>
                      </a:r>
                      <a:r>
                        <a:rPr lang="ko-KR" altLang="en-US" sz="600" u="none" strike="noStrike">
                          <a:effectLst/>
                        </a:rPr>
                        <a:t>제비나비 벌판</a:t>
                      </a:r>
                      <a:br>
                        <a:rPr lang="ko-KR" altLang="en-US" sz="600" u="none" strike="noStrike">
                          <a:effectLst/>
                        </a:rPr>
                      </a:br>
                      <a:r>
                        <a:rPr lang="en-US" altLang="ko-KR" sz="600" u="none" strike="noStrike">
                          <a:effectLst/>
                        </a:rPr>
                        <a:t>9. </a:t>
                      </a:r>
                      <a:r>
                        <a:rPr lang="ko-KR" altLang="en-US" sz="600" u="none" strike="noStrike">
                          <a:effectLst/>
                        </a:rPr>
                        <a:t>맹세의 평원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오르비스의 축복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　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2279503710"/>
                  </a:ext>
                </a:extLst>
              </a:tr>
              <a:tr h="133182"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이제라 </a:t>
                      </a:r>
                      <a:r>
                        <a:rPr lang="en-US" altLang="ko-KR" sz="600" u="none" strike="noStrike">
                          <a:effectLst/>
                        </a:rPr>
                        <a:t>(</a:t>
                      </a:r>
                      <a:r>
                        <a:rPr lang="ko-KR" altLang="en-US" sz="600" u="none" strike="noStrike">
                          <a:effectLst/>
                        </a:rPr>
                        <a:t>크라우 서브 스토리</a:t>
                      </a:r>
                      <a:r>
                        <a:rPr lang="en-US" altLang="ko-KR" sz="600" u="none" strike="noStrike">
                          <a:effectLst/>
                        </a:rPr>
                        <a:t>)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라바 슬라임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ko-KR" sz="600" u="none" strike="noStrike">
                          <a:effectLst/>
                        </a:rPr>
                        <a:t>10. </a:t>
                      </a:r>
                      <a:r>
                        <a:rPr lang="ko-KR" altLang="en-US" sz="600" u="none" strike="noStrike">
                          <a:effectLst/>
                        </a:rPr>
                        <a:t>별그림자 오솔길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600" u="none" strike="noStrike">
                          <a:effectLst/>
                        </a:rPr>
                        <a:t>슬라임 젤리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>
                          <a:effectLst/>
                        </a:rPr>
                        <a:t>O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>
                          <a:effectLst/>
                        </a:rPr>
                        <a:t>정상표시</a:t>
                      </a: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600" u="none" strike="noStrike" dirty="0">
                          <a:effectLst/>
                        </a:rPr>
                        <a:t>　</a:t>
                      </a:r>
                      <a:endParaRPr lang="ko-KR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91" marR="5791" marT="5791" marB="0" anchor="ctr"/>
                </a:tc>
                <a:extLst>
                  <a:ext uri="{0D108BD9-81ED-4DB2-BD59-A6C34878D82A}">
                    <a16:rowId xmlns:a16="http://schemas.microsoft.com/office/drawing/2014/main" val="4361540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8270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69816DC-346C-4295-8347-AAF899093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 dirty="0"/>
              <a:t>퀘스트 구성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8D78AE-D9BD-4856-9D5B-1AA77916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컨텐츠 구성 </a:t>
            </a:r>
            <a:r>
              <a:rPr lang="en-US" altLang="ko-KR" dirty="0"/>
              <a:t>: </a:t>
            </a:r>
            <a:r>
              <a:rPr lang="ko-KR" altLang="en-US" dirty="0"/>
              <a:t>퀘스트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907378B1-8254-4A27-B2DA-D649EACD2E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212893"/>
              </p:ext>
            </p:extLst>
          </p:nvPr>
        </p:nvGraphicFramePr>
        <p:xfrm>
          <a:off x="1202900" y="1636497"/>
          <a:ext cx="7750540" cy="19800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42988">
                  <a:extLst>
                    <a:ext uri="{9D8B030D-6E8A-4147-A177-3AD203B41FA5}">
                      <a16:colId xmlns:a16="http://schemas.microsoft.com/office/drawing/2014/main" val="3365716249"/>
                    </a:ext>
                  </a:extLst>
                </a:gridCol>
                <a:gridCol w="2940100">
                  <a:extLst>
                    <a:ext uri="{9D8B030D-6E8A-4147-A177-3AD203B41FA5}">
                      <a16:colId xmlns:a16="http://schemas.microsoft.com/office/drawing/2014/main" val="1845097604"/>
                    </a:ext>
                  </a:extLst>
                </a:gridCol>
                <a:gridCol w="1079550">
                  <a:extLst>
                    <a:ext uri="{9D8B030D-6E8A-4147-A177-3AD203B41FA5}">
                      <a16:colId xmlns:a16="http://schemas.microsoft.com/office/drawing/2014/main" val="1316556523"/>
                    </a:ext>
                  </a:extLst>
                </a:gridCol>
                <a:gridCol w="885875">
                  <a:extLst>
                    <a:ext uri="{9D8B030D-6E8A-4147-A177-3AD203B41FA5}">
                      <a16:colId xmlns:a16="http://schemas.microsoft.com/office/drawing/2014/main" val="1868382389"/>
                    </a:ext>
                  </a:extLst>
                </a:gridCol>
                <a:gridCol w="876350">
                  <a:extLst>
                    <a:ext uri="{9D8B030D-6E8A-4147-A177-3AD203B41FA5}">
                      <a16:colId xmlns:a16="http://schemas.microsoft.com/office/drawing/2014/main" val="3053571051"/>
                    </a:ext>
                  </a:extLst>
                </a:gridCol>
                <a:gridCol w="925677">
                  <a:extLst>
                    <a:ext uri="{9D8B030D-6E8A-4147-A177-3AD203B41FA5}">
                      <a16:colId xmlns:a16="http://schemas.microsoft.com/office/drawing/2014/main" val="3205318077"/>
                    </a:ext>
                  </a:extLst>
                </a:gridCol>
              </a:tblGrid>
              <a:tr h="18000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이름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설명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클리어 조건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 dirty="0"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NPC </a:t>
                      </a:r>
                      <a:r>
                        <a:rPr lang="ko-KR" altLang="en-US" sz="800" u="none" strike="noStrike" dirty="0" err="1"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팀명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보상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최종 보상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9388165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전설의 기사님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…?</a:t>
                      </a:r>
                    </a:p>
                  </a:txBody>
                  <a:tcPr marL="9525" marR="9525" marT="9525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전설적인 기사</a:t>
                      </a:r>
                      <a:r>
                        <a:rPr lang="en-US" altLang="ko-KR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크라우를</a:t>
                      </a:r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볼 생각에 </a:t>
                      </a:r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몽모랑시는</a:t>
                      </a:r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크게 들뜬다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스테이지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회 클리어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마중나온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 병사들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골드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 30,000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4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등급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아티팩트</a:t>
                      </a:r>
                      <a:b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</a:b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소환권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930657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티렐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성으로 가는 길</a:t>
                      </a:r>
                    </a:p>
                  </a:txBody>
                  <a:tcPr marL="9525" marR="9525" marT="9525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티렐</a:t>
                      </a:r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성으로 가는 길이 생각보다</a:t>
                      </a:r>
                      <a:r>
                        <a:rPr lang="en-US" altLang="ko-KR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... </a:t>
                      </a:r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먼가</a:t>
                      </a:r>
                      <a:r>
                        <a:rPr lang="en-US" altLang="ko-KR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641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스테이지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회 클리어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스티그마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100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824259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걸리적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거리는 일</a:t>
                      </a:r>
                    </a:p>
                  </a:txBody>
                  <a:tcPr marL="9525" marR="9525" marT="9525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오늘따라 왠지 마물들이 극성인걸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641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스테이지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회 클리어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화염투구 펭귄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469681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트러블 메이커</a:t>
                      </a:r>
                    </a:p>
                  </a:txBody>
                  <a:tcPr marL="9525" marR="9525" marT="9525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성에 도착한 </a:t>
                      </a:r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크라우는</a:t>
                      </a:r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아이테르와</a:t>
                      </a:r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함께 갖가지 사고를 친다</a:t>
                      </a:r>
                      <a:r>
                        <a:rPr lang="en-US" altLang="ko-KR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스테이지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회 클리어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트러블 메이커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하늘석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15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7393487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번거로운 일</a:t>
                      </a:r>
                    </a:p>
                  </a:txBody>
                  <a:tcPr marL="9525" marR="9525" marT="9525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귀찮지만 먹여주고 재워준 값은 </a:t>
                      </a:r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해야겠지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641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스테이지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회 클리어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스티그마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100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3643871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사전 작업</a:t>
                      </a:r>
                    </a:p>
                  </a:txBody>
                  <a:tcPr marL="9525" marR="9525" marT="9525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견습 기사들이 오기 전에 강한 마물들을 처리해두자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641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스테이지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회 클리어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서리사슬 펭귄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24852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견습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기사들과의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훈련</a:t>
                      </a:r>
                    </a:p>
                  </a:txBody>
                  <a:tcPr marL="9525" marR="9525" marT="9525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어느덧 </a:t>
                      </a:r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크라우가</a:t>
                      </a:r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지도해야 할 기사들이 모인다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641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스테이지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회 클리어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견습기사 지도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성약의 책갈피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5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741976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임무 수행</a:t>
                      </a:r>
                    </a:p>
                  </a:txBody>
                  <a:tcPr marL="9525" marR="9525" marT="9525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견습 기사들이 도움을 요청해도 </a:t>
                      </a:r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크라우는</a:t>
                      </a:r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태평하기만 하다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641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스테이지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회 클리어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스티그마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100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668601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익숙해진 기사들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견습 기사들은 이젠 고난이 닥쳐도 알아서 혼자 </a:t>
                      </a:r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처리해나간다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641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스테이지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회 클리어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청록구름 펭귄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63157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 dirty="0">
                          <a:effectLst/>
                          <a:latin typeface="+mn-lt"/>
                        </a:rPr>
                        <a:t>잃어버린 </a:t>
                      </a:r>
                      <a:r>
                        <a:rPr lang="ko-KR" altLang="en-US" sz="800" u="none" strike="noStrike" dirty="0" err="1">
                          <a:effectLst/>
                          <a:latin typeface="+mn-lt"/>
                        </a:rPr>
                        <a:t>로자리오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몽모랑시는</a:t>
                      </a:r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숲 속에서 </a:t>
                      </a:r>
                      <a:r>
                        <a:rPr lang="ko-KR" altLang="en-US" sz="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로자리오를</a:t>
                      </a:r>
                      <a:r>
                        <a:rPr lang="ko-KR" altLang="en-US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잃어버렸음을 깨닫고</a:t>
                      </a:r>
                      <a:r>
                        <a:rPr lang="en-US" altLang="ko-KR" sz="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641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스테이지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회 클리어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믿음직한 기사</a:t>
                      </a: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기가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나눔바른고딕" panose="020B0603020101020101" pitchFamily="50" charset="-127"/>
                        </a:rPr>
                        <a:t>판타스마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36000" marR="72000" marT="0" marB="0" anchor="ctr"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64872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11A0A8DD-FCA8-4FCB-A2CE-6747F2EDF39E}"/>
              </a:ext>
            </a:extLst>
          </p:cNvPr>
          <p:cNvSpPr/>
          <p:nvPr/>
        </p:nvSpPr>
        <p:spPr>
          <a:xfrm>
            <a:off x="1202900" y="1456497"/>
            <a:ext cx="9311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rgbClr val="FFC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퀘스트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0DEFEF-5F06-41A9-B3E8-8C505A0C1825}"/>
              </a:ext>
            </a:extLst>
          </p:cNvPr>
          <p:cNvSpPr txBox="1"/>
          <p:nvPr/>
        </p:nvSpPr>
        <p:spPr>
          <a:xfrm>
            <a:off x="3997916" y="4179537"/>
            <a:ext cx="6407956" cy="647664"/>
          </a:xfrm>
          <a:prstGeom prst="rect">
            <a:avLst/>
          </a:prstGeom>
          <a:noFill/>
        </p:spPr>
        <p:txBody>
          <a:bodyPr wrap="square" lIns="0" tIns="108000" rtlCol="0">
            <a:spAutoFit/>
          </a:bodyPr>
          <a:lstStyle/>
          <a:p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클리어 조건이 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회인 </a:t>
            </a:r>
            <a:r>
              <a:rPr lang="ko-KR" altLang="en-US" sz="1600" b="1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퀘스트들은</a:t>
            </a:r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스토리가 없습니다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ko-KR" altLang="en-US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퀘스트를 클리어하지 않으면 다음 스테이지를 진행할 수 없습니다</a:t>
            </a:r>
            <a:r>
              <a:rPr lang="en-US" altLang="ko-KR" sz="1600" b="1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en-US" altLang="ko-KR" sz="1200" b="1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5856885"/>
      </p:ext>
    </p:extLst>
  </p:cSld>
  <p:clrMapOvr>
    <a:masterClrMapping/>
  </p:clrMapOvr>
</p:sld>
</file>

<file path=ppt/theme/theme1.xml><?xml version="1.0" encoding="utf-8"?>
<a:theme xmlns:a="http://schemas.openxmlformats.org/drawingml/2006/main" name="2챕터_레인가르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square" lIns="72000" rtlCol="0">
        <a:spAutoFit/>
      </a:bodyPr>
      <a:lstStyle>
        <a:defPPr>
          <a:lnSpc>
            <a:spcPct val="150000"/>
          </a:lnSpc>
          <a:defRPr sz="1200" b="1" spc="-20" smtClean="0">
            <a:ln>
              <a:solidFill>
                <a:schemeClr val="tx1">
                  <a:lumMod val="75000"/>
                  <a:lumOff val="25000"/>
                  <a:alpha val="0"/>
                </a:schemeClr>
              </a:solidFill>
            </a:ln>
            <a:solidFill>
              <a:schemeClr val="tx1">
                <a:lumMod val="75000"/>
                <a:lumOff val="25000"/>
              </a:schemeClr>
            </a:solidFill>
            <a:latin typeface="+mj-ea"/>
            <a:ea typeface="+mj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런칭_배경요청</Template>
  <TotalTime>13381</TotalTime>
  <Words>2133</Words>
  <Application>Microsoft Office PowerPoint</Application>
  <PresentationFormat>와이드스크린</PresentationFormat>
  <Paragraphs>804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나눔바른고딕</vt:lpstr>
      <vt:lpstr>다음_Regular</vt:lpstr>
      <vt:lpstr>맑은 고딕</vt:lpstr>
      <vt:lpstr>Arial</vt:lpstr>
      <vt:lpstr>Wingdings</vt:lpstr>
      <vt:lpstr>2챕터_레인가르</vt:lpstr>
      <vt:lpstr>서브스토리</vt:lpstr>
      <vt:lpstr>캐릭터 스토리 이벤트 개요</vt:lpstr>
      <vt:lpstr>컨텐츠 구성 : 기본 정보</vt:lpstr>
      <vt:lpstr>컨텐츠 구성 : 스토리 버프 캐릭터</vt:lpstr>
      <vt:lpstr>컨텐츠 구성 : 토큰</vt:lpstr>
      <vt:lpstr>컨텐츠 구성 : 드랍 보상</vt:lpstr>
      <vt:lpstr>컨텐츠 구성 : 스테이지</vt:lpstr>
      <vt:lpstr>컨텐츠 구성 : 몬스터 배치 및 촉매제</vt:lpstr>
      <vt:lpstr>컨텐츠 구성 : 퀘스트</vt:lpstr>
      <vt:lpstr>컨텐츠 구성 : 스테이지 입장 조건</vt:lpstr>
      <vt:lpstr>컨텐츠 구성 : 스테이지 미션</vt:lpstr>
      <vt:lpstr>컨텐츠 구성 : 업적</vt:lpstr>
      <vt:lpstr>컨텐츠 구성 : 업적</vt:lpstr>
      <vt:lpstr>컨텐츠 구성 : NPC 팀</vt:lpstr>
      <vt:lpstr>컨텐츠 구성 : 보스</vt:lpstr>
      <vt:lpstr>컨텐츠 구성 : 보스</vt:lpstr>
      <vt:lpstr>컨텐츠 구성 : 보스</vt:lpstr>
      <vt:lpstr>컨텐츠 구성 : 보스</vt:lpstr>
      <vt:lpstr>컨텐츠 구성 : 교환소</vt:lpstr>
      <vt:lpstr>컨텐츠 구성 : 기타 변경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서브스토리</dc:title>
  <dc:creator>김윤하</dc:creator>
  <cp:lastModifiedBy>정진호</cp:lastModifiedBy>
  <cp:revision>326</cp:revision>
  <dcterms:created xsi:type="dcterms:W3CDTF">2018-07-10T07:27:48Z</dcterms:created>
  <dcterms:modified xsi:type="dcterms:W3CDTF">2018-10-01T02:05:09Z</dcterms:modified>
</cp:coreProperties>
</file>